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sldIdLst>
    <p:sldId id="256" r:id="rId2"/>
    <p:sldId id="259" r:id="rId3"/>
    <p:sldId id="262" r:id="rId4"/>
    <p:sldId id="263" r:id="rId5"/>
    <p:sldId id="265" r:id="rId6"/>
    <p:sldId id="266" r:id="rId7"/>
    <p:sldId id="267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36D7691E-2638-40F7-A026-E5A6CEA5F49F}">
          <p14:sldIdLst>
            <p14:sldId id="256"/>
            <p14:sldId id="259"/>
            <p14:sldId id="262"/>
            <p14:sldId id="263"/>
            <p14:sldId id="265"/>
          </p14:sldIdLst>
        </p14:section>
        <p14:section name="Back-up" id="{F097063F-9C4A-45CB-B030-DD781FCBB640}">
          <p14:sldIdLst>
            <p14:sldId id="266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D1B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EDFE4D-7F3B-41EA-95D2-611F569672A3}" v="2" dt="2026-07-02T14:44:23.9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33" autoAdjust="0"/>
    <p:restoredTop sz="94647" autoAdjust="0"/>
  </p:normalViewPr>
  <p:slideViewPr>
    <p:cSldViewPr snapToGrid="0">
      <p:cViewPr varScale="1">
        <p:scale>
          <a:sx n="59" d="100"/>
          <a:sy n="59" d="100"/>
        </p:scale>
        <p:origin x="672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hini Lorenzo" userId="84a9eb40-b070-4b2c-af61-c35df78f84ea" providerId="ADAL" clId="{D30E898B-A713-47DC-987B-908904804782}"/>
    <pc:docChg chg="modSld">
      <pc:chgData name="Franchini Lorenzo" userId="84a9eb40-b070-4b2c-af61-c35df78f84ea" providerId="ADAL" clId="{D30E898B-A713-47DC-987B-908904804782}" dt="2026-07-02T14:45:22.986" v="5" actId="1036"/>
      <pc:docMkLst>
        <pc:docMk/>
      </pc:docMkLst>
      <pc:sldChg chg="modSp mod">
        <pc:chgData name="Franchini Lorenzo" userId="84a9eb40-b070-4b2c-af61-c35df78f84ea" providerId="ADAL" clId="{D30E898B-A713-47DC-987B-908904804782}" dt="2026-07-02T14:45:22.986" v="5" actId="1036"/>
        <pc:sldMkLst>
          <pc:docMk/>
          <pc:sldMk cId="1739043556" sldId="263"/>
        </pc:sldMkLst>
        <pc:spChg chg="mod">
          <ac:chgData name="Franchini Lorenzo" userId="84a9eb40-b070-4b2c-af61-c35df78f84ea" providerId="ADAL" clId="{D30E898B-A713-47DC-987B-908904804782}" dt="2026-07-02T14:45:22.986" v="5" actId="1036"/>
          <ac:spMkLst>
            <pc:docMk/>
            <pc:sldMk cId="1739043556" sldId="263"/>
            <ac:spMk id="2" creationId="{FAF49847-F102-DB2D-2EF2-59A81FC19D04}"/>
          </ac:spMkLst>
        </pc:spChg>
        <pc:spChg chg="mod">
          <ac:chgData name="Franchini Lorenzo" userId="84a9eb40-b070-4b2c-af61-c35df78f84ea" providerId="ADAL" clId="{D30E898B-A713-47DC-987B-908904804782}" dt="2026-07-02T14:44:20.776" v="4" actId="20578"/>
          <ac:spMkLst>
            <pc:docMk/>
            <pc:sldMk cId="1739043556" sldId="263"/>
            <ac:spMk id="6" creationId="{DC93216E-B851-8983-AF9E-CB77874F7F75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Tipo investimento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527-0343-866F-7EE415D627C8}"/>
              </c:ext>
            </c:extLst>
          </c:dPt>
          <c:dPt>
            <c:idx val="1"/>
            <c:bubble3D val="0"/>
            <c:spPr>
              <a:solidFill>
                <a:schemeClr val="accent3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DFE0-2943-96BE-CC16CA6E3BC1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FE0-2943-96BE-CC16CA6E3BC1}"/>
              </c:ext>
            </c:extLst>
          </c:dPt>
          <c:dLbls>
            <c:spPr>
              <a:solidFill>
                <a:prstClr val="white"/>
              </a:solidFill>
              <a:ln>
                <a:solidFill>
                  <a:srgbClr val="262626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Foglio1!$A$2:$A$4</c:f>
              <c:strCache>
                <c:ptCount val="3"/>
                <c:pt idx="0">
                  <c:v>Mantenimento</c:v>
                </c:pt>
                <c:pt idx="1">
                  <c:v>Sviluppo</c:v>
                </c:pt>
                <c:pt idx="2">
                  <c:v>Nuovi</c:v>
                </c:pt>
              </c:strCache>
            </c:strRef>
          </c:cat>
          <c:val>
            <c:numRef>
              <c:f>Foglio1!$B$2:$B$4</c:f>
              <c:numCache>
                <c:formatCode>General</c:formatCode>
                <c:ptCount val="3"/>
                <c:pt idx="0">
                  <c:v>503</c:v>
                </c:pt>
                <c:pt idx="1">
                  <c:v>433</c:v>
                </c:pt>
                <c:pt idx="2">
                  <c:v>283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E0-2943-96BE-CC16CA6E3B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069340850185541"/>
          <c:y val="0.44981244048002872"/>
          <c:w val="0.30567511784671747"/>
          <c:h val="0.2760421054442900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7525727613383886E-3"/>
          <c:y val="6.33638864514165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Profilo economico annuo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Foglio1!$A$2:$A$6</c:f>
              <c:numCache>
                <c:formatCode>General</c:formatCod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numCache>
            </c:numRef>
          </c:cat>
          <c:val>
            <c:numRef>
              <c:f>Foglio1!$B$2:$B$6</c:f>
              <c:numCache>
                <c:formatCode>General</c:formatCode>
                <c:ptCount val="5"/>
                <c:pt idx="0">
                  <c:v>243.4</c:v>
                </c:pt>
                <c:pt idx="1">
                  <c:v>240.8</c:v>
                </c:pt>
                <c:pt idx="2">
                  <c:v>233.7</c:v>
                </c:pt>
                <c:pt idx="3">
                  <c:v>233.2</c:v>
                </c:pt>
                <c:pt idx="4">
                  <c:v>268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31-9847-9C5F-CD911EA335C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9"/>
        <c:axId val="2021820607"/>
        <c:axId val="1961318527"/>
      </c:barChart>
      <c:catAx>
        <c:axId val="20218206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961318527"/>
        <c:crosses val="autoZero"/>
        <c:auto val="1"/>
        <c:lblAlgn val="ctr"/>
        <c:lblOffset val="100"/>
        <c:noMultiLvlLbl val="0"/>
      </c:catAx>
      <c:valAx>
        <c:axId val="1961318527"/>
        <c:scaling>
          <c:orientation val="minMax"/>
          <c:max val="28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dirty="0"/>
                  <a:t>CAPEX (M€)</a:t>
                </a:r>
              </a:p>
            </c:rich>
          </c:tx>
          <c:layout>
            <c:manualLayout>
              <c:xMode val="edge"/>
              <c:yMode val="edge"/>
              <c:x val="0"/>
              <c:y val="0.400868571699418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0218206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Tipo investimento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A24-D14A-AA81-FD426421C8C5}"/>
              </c:ext>
            </c:extLst>
          </c:dPt>
          <c:dPt>
            <c:idx val="1"/>
            <c:bubble3D val="0"/>
            <c:spPr>
              <a:solidFill>
                <a:schemeClr val="accent3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DFE0-2943-96BE-CC16CA6E3BC1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FE0-2943-96BE-CC16CA6E3BC1}"/>
              </c:ext>
            </c:extLst>
          </c:dPt>
          <c:dLbls>
            <c:spPr>
              <a:solidFill>
                <a:prstClr val="white"/>
              </a:solidFill>
              <a:ln>
                <a:solidFill>
                  <a:srgbClr val="262626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Foglio1!$A$2:$A$4</c:f>
              <c:strCache>
                <c:ptCount val="3"/>
                <c:pt idx="0">
                  <c:v>Mantenimento</c:v>
                </c:pt>
                <c:pt idx="1">
                  <c:v>Sviluppo</c:v>
                </c:pt>
                <c:pt idx="2">
                  <c:v>Nuovi</c:v>
                </c:pt>
              </c:strCache>
            </c:strRef>
          </c:cat>
          <c:val>
            <c:numRef>
              <c:f>Foglio1!$B$2:$B$4</c:f>
              <c:numCache>
                <c:formatCode>General</c:formatCode>
                <c:ptCount val="3"/>
                <c:pt idx="0">
                  <c:v>291</c:v>
                </c:pt>
                <c:pt idx="1">
                  <c:v>208</c:v>
                </c:pt>
                <c:pt idx="2">
                  <c:v>155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E0-2943-96BE-CC16CA6E3B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069340850185541"/>
          <c:y val="0.44981244048002872"/>
          <c:w val="0.30567511784671747"/>
          <c:h val="0.2760421054442900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/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7525727613383886E-3"/>
          <c:y val="6.33638864514165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Profilo economico annuo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Foglio1!$A$2:$A$6</c:f>
              <c:numCache>
                <c:formatCode>General</c:formatCode>
                <c:ptCount val="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</c:numCache>
            </c:numRef>
          </c:cat>
          <c:val>
            <c:numRef>
              <c:f>Foglio1!$B$2:$B$6</c:f>
              <c:numCache>
                <c:formatCode>General</c:formatCode>
                <c:ptCount val="5"/>
                <c:pt idx="0">
                  <c:v>111.4</c:v>
                </c:pt>
                <c:pt idx="1">
                  <c:v>130.69999999999999</c:v>
                </c:pt>
                <c:pt idx="2">
                  <c:v>131.19999999999999</c:v>
                </c:pt>
                <c:pt idx="3">
                  <c:v>135.9</c:v>
                </c:pt>
                <c:pt idx="4">
                  <c:v>144.5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31-9847-9C5F-CD911EA335C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9"/>
        <c:axId val="2021820607"/>
        <c:axId val="1961318527"/>
      </c:barChart>
      <c:catAx>
        <c:axId val="20218206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961318527"/>
        <c:crosses val="autoZero"/>
        <c:auto val="1"/>
        <c:lblAlgn val="ctr"/>
        <c:lblOffset val="100"/>
        <c:noMultiLvlLbl val="0"/>
      </c:catAx>
      <c:valAx>
        <c:axId val="1961318527"/>
        <c:scaling>
          <c:orientation val="minMax"/>
          <c:max val="16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dirty="0"/>
                  <a:t>CAPEX (M€)</a:t>
                </a:r>
              </a:p>
            </c:rich>
          </c:tx>
          <c:layout>
            <c:manualLayout>
              <c:xMode val="edge"/>
              <c:yMode val="edge"/>
              <c:x val="0"/>
              <c:y val="0.400868571699418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021820607"/>
        <c:crosses val="autoZero"/>
        <c:crossBetween val="between"/>
        <c:majorUnit val="3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5AD442-A29E-456C-B7BA-E4B1D2C4D9E5}" type="datetimeFigureOut">
              <a:rPr lang="it-IT" smtClean="0"/>
              <a:t>21/07/2026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67504A-BC51-4D5E-BBF0-221640F4CF0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6905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574DAE-C016-154F-7438-6C2677B746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513745"/>
          </a:xfrm>
        </p:spPr>
        <p:txBody>
          <a:bodyPr anchor="ctr">
            <a:normAutofit/>
          </a:bodyPr>
          <a:lstStyle>
            <a:lvl1pPr algn="ctr">
              <a:lnSpc>
                <a:spcPct val="120000"/>
              </a:lnSpc>
              <a:defRPr sz="4800" b="1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374F6AC-7CB8-F5ED-F7D8-1DFE177841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253474"/>
            <a:ext cx="9144000" cy="1184146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245F75D7-A93B-E2B5-A05A-4D92700167F9}"/>
              </a:ext>
            </a:extLst>
          </p:cNvPr>
          <p:cNvSpPr/>
          <p:nvPr userDrawn="1"/>
        </p:nvSpPr>
        <p:spPr>
          <a:xfrm>
            <a:off x="6006000" y="775392"/>
            <a:ext cx="180000" cy="1800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9" name="Immagine 8" descr="Immagine che contiene cerchio, logo, Elementi grafici, testo&#10;&#10;Descrizione generata automaticamente">
            <a:extLst>
              <a:ext uri="{FF2B5EF4-FFF2-40B4-BE49-F238E27FC236}">
                <a16:creationId xmlns:a16="http://schemas.microsoft.com/office/drawing/2014/main" id="{E273D959-7FBE-FEB0-4CBE-D33FDA2A06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79" b="95579" l="2947" r="96464">
                        <a14:foregroundMark x1="31827" y1="6316" x2="31827" y2="6316"/>
                        <a14:foregroundMark x1="47348" y1="3789" x2="47348" y2="3789"/>
                        <a14:foregroundMark x1="33595" y1="82105" x2="33595" y2="82105"/>
                        <a14:foregroundMark x1="20629" y1="95789" x2="20629" y2="95789"/>
                        <a14:foregroundMark x1="14931" y1="91158" x2="14931" y2="91158"/>
                        <a14:foregroundMark x1="3143" y1="85263" x2="3143" y2="85263"/>
                        <a14:foregroundMark x1="47348" y1="81053" x2="47348" y2="81053"/>
                        <a14:foregroundMark x1="56582" y1="87579" x2="56582" y2="87579"/>
                        <a14:foregroundMark x1="70138" y1="81053" x2="70138" y2="81053"/>
                        <a14:foregroundMark x1="84676" y1="81263" x2="84676" y2="81263"/>
                        <a14:foregroundMark x1="96071" y1="84211" x2="96071" y2="84211"/>
                        <a14:foregroundMark x1="96464" y1="73053" x2="96464" y2="730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8443" y="5176792"/>
            <a:ext cx="1416908" cy="1322262"/>
          </a:xfrm>
          <a:prstGeom prst="rect">
            <a:avLst/>
          </a:prstGeom>
        </p:spPr>
      </p:pic>
      <p:cxnSp>
        <p:nvCxnSpPr>
          <p:cNvPr id="10" name="Connettore 1 13">
            <a:extLst>
              <a:ext uri="{FF2B5EF4-FFF2-40B4-BE49-F238E27FC236}">
                <a16:creationId xmlns:a16="http://schemas.microsoft.com/office/drawing/2014/main" id="{6DBBF10D-471D-CCF9-0612-D8DDE0567281}"/>
              </a:ext>
            </a:extLst>
          </p:cNvPr>
          <p:cNvCxnSpPr>
            <a:cxnSpLocks/>
          </p:cNvCxnSpPr>
          <p:nvPr userDrawn="1"/>
        </p:nvCxnSpPr>
        <p:spPr>
          <a:xfrm>
            <a:off x="2457686" y="2973872"/>
            <a:ext cx="7276629" cy="0"/>
          </a:xfrm>
          <a:prstGeom prst="line">
            <a:avLst/>
          </a:prstGeom>
          <a:ln w="28575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vale 10">
            <a:extLst>
              <a:ext uri="{FF2B5EF4-FFF2-40B4-BE49-F238E27FC236}">
                <a16:creationId xmlns:a16="http://schemas.microsoft.com/office/drawing/2014/main" id="{46736D7C-3D33-FB15-2782-45751CCA305E}"/>
              </a:ext>
            </a:extLst>
          </p:cNvPr>
          <p:cNvSpPr/>
          <p:nvPr userDrawn="1"/>
        </p:nvSpPr>
        <p:spPr>
          <a:xfrm>
            <a:off x="6006000" y="4654134"/>
            <a:ext cx="180000" cy="1800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</p:spTree>
    <p:extLst>
      <p:ext uri="{BB962C8B-B14F-4D97-AF65-F5344CB8AC3E}">
        <p14:creationId xmlns:p14="http://schemas.microsoft.com/office/powerpoint/2010/main" val="11875433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>
            <a:extLst>
              <a:ext uri="{FF2B5EF4-FFF2-40B4-BE49-F238E27FC236}">
                <a16:creationId xmlns:a16="http://schemas.microsoft.com/office/drawing/2014/main" id="{B475ED19-4B86-5E68-FA3A-8EB1A12D09BE}"/>
              </a:ext>
            </a:extLst>
          </p:cNvPr>
          <p:cNvSpPr/>
          <p:nvPr userDrawn="1"/>
        </p:nvSpPr>
        <p:spPr>
          <a:xfrm>
            <a:off x="0" y="6557932"/>
            <a:ext cx="12191998" cy="300082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Triangolo rettangolo 11">
            <a:extLst>
              <a:ext uri="{FF2B5EF4-FFF2-40B4-BE49-F238E27FC236}">
                <a16:creationId xmlns:a16="http://schemas.microsoft.com/office/drawing/2014/main" id="{D5F0008F-475F-7089-C37E-4B1CBA60BB38}"/>
              </a:ext>
            </a:extLst>
          </p:cNvPr>
          <p:cNvSpPr/>
          <p:nvPr userDrawn="1"/>
        </p:nvSpPr>
        <p:spPr>
          <a:xfrm flipH="1" flipV="1">
            <a:off x="10437340" y="-1"/>
            <a:ext cx="1754658" cy="1029904"/>
          </a:xfrm>
          <a:prstGeom prst="rtTriangle">
            <a:avLst/>
          </a:prstGeom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854A96A-CF59-1172-4282-D41050B14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119" y="222868"/>
            <a:ext cx="10052222" cy="461318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pic>
        <p:nvPicPr>
          <p:cNvPr id="13" name="Immagine 12" descr="Immagine che contiene cerchio, logo, Elementi grafici, testo&#10;&#10;Descrizione generata automaticamente">
            <a:extLst>
              <a:ext uri="{FF2B5EF4-FFF2-40B4-BE49-F238E27FC236}">
                <a16:creationId xmlns:a16="http://schemas.microsoft.com/office/drawing/2014/main" id="{9ACD5EA7-3885-39F8-759A-C0A94703D4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79" b="95579" l="2947" r="96464">
                        <a14:foregroundMark x1="31827" y1="6316" x2="31827" y2="6316"/>
                        <a14:foregroundMark x1="47348" y1="3789" x2="47348" y2="3789"/>
                        <a14:foregroundMark x1="33595" y1="82105" x2="33595" y2="82105"/>
                        <a14:foregroundMark x1="20629" y1="95789" x2="20629" y2="95789"/>
                        <a14:foregroundMark x1="14931" y1="91158" x2="14931" y2="91158"/>
                        <a14:foregroundMark x1="3143" y1="85263" x2="3143" y2="85263"/>
                        <a14:foregroundMark x1="47348" y1="81053" x2="47348" y2="81053"/>
                        <a14:foregroundMark x1="56582" y1="87579" x2="56582" y2="87579"/>
                        <a14:foregroundMark x1="70138" y1="81053" x2="70138" y2="81053"/>
                        <a14:foregroundMark x1="84676" y1="81263" x2="84676" y2="81263"/>
                        <a14:foregroundMark x1="96071" y1="84211" x2="96071" y2="84211"/>
                        <a14:foregroundMark x1="96464" y1="73053" x2="96464" y2="730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5381" y="88527"/>
            <a:ext cx="540000" cy="503932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1C15059-0108-62F9-C14B-371E99CD6EBC}"/>
              </a:ext>
            </a:extLst>
          </p:cNvPr>
          <p:cNvSpPr txBox="1"/>
          <p:nvPr userDrawn="1"/>
        </p:nvSpPr>
        <p:spPr>
          <a:xfrm>
            <a:off x="310816" y="6577168"/>
            <a:ext cx="7988968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it-IT" sz="11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information </a:t>
            </a:r>
            <a:r>
              <a:rPr lang="it-IT" sz="11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was</a:t>
            </a:r>
            <a:r>
              <a:rPr lang="it-IT" sz="11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11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prepared</a:t>
            </a:r>
            <a:r>
              <a:rPr lang="it-IT" sz="11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by Unareti S.p.A. and </a:t>
            </a:r>
            <a:r>
              <a:rPr lang="it-IT" sz="11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it</a:t>
            </a:r>
            <a:r>
              <a:rPr lang="it-IT" sz="11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11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is</a:t>
            </a:r>
            <a:r>
              <a:rPr lang="it-IT" sz="11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not to be </a:t>
            </a:r>
            <a:r>
              <a:rPr lang="it-IT" sz="11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relied</a:t>
            </a:r>
            <a:r>
              <a:rPr lang="it-IT" sz="11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on by </a:t>
            </a:r>
            <a:r>
              <a:rPr lang="it-IT" sz="11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any</a:t>
            </a:r>
            <a:r>
              <a:rPr lang="it-IT" sz="11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3rd party </a:t>
            </a:r>
            <a:r>
              <a:rPr lang="it-IT" sz="11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without</a:t>
            </a:r>
            <a:r>
              <a:rPr lang="it-IT" sz="11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Unareti’s </a:t>
            </a:r>
            <a:r>
              <a:rPr lang="it-IT" sz="11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prior</a:t>
            </a:r>
            <a:r>
              <a:rPr lang="it-IT" sz="11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11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written</a:t>
            </a:r>
            <a:r>
              <a:rPr lang="it-IT" sz="11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11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consent</a:t>
            </a:r>
            <a:endParaRPr lang="it-IT" sz="11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697FE3CA-7768-9692-8B05-7B5F63EA8EB4}"/>
              </a:ext>
            </a:extLst>
          </p:cNvPr>
          <p:cNvSpPr txBox="1"/>
          <p:nvPr userDrawn="1"/>
        </p:nvSpPr>
        <p:spPr>
          <a:xfrm>
            <a:off x="11090275" y="6554085"/>
            <a:ext cx="6425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#</a:t>
            </a:r>
            <a:fld id="{3AD6D695-FBDD-4996-9AA6-7298495C14BF}" type="slidenum">
              <a:rPr lang="it-IT" sz="1400" b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 algn="ctr"/>
              <a:t>‹N›</a:t>
            </a:fld>
            <a:endParaRPr lang="it-IT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7" name="Connettore 1 13">
            <a:extLst>
              <a:ext uri="{FF2B5EF4-FFF2-40B4-BE49-F238E27FC236}">
                <a16:creationId xmlns:a16="http://schemas.microsoft.com/office/drawing/2014/main" id="{678BC5C9-919A-0220-1EE7-B100CDDD5193}"/>
              </a:ext>
            </a:extLst>
          </p:cNvPr>
          <p:cNvCxnSpPr>
            <a:cxnSpLocks/>
          </p:cNvCxnSpPr>
          <p:nvPr userDrawn="1"/>
        </p:nvCxnSpPr>
        <p:spPr>
          <a:xfrm>
            <a:off x="385119" y="1135545"/>
            <a:ext cx="9977918" cy="0"/>
          </a:xfrm>
          <a:prstGeom prst="line">
            <a:avLst/>
          </a:prstGeom>
          <a:ln w="28575" cmpd="sng">
            <a:solidFill>
              <a:schemeClr val="tx1">
                <a:lumMod val="10000"/>
                <a:lumOff val="9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9832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464C9BC-C187-404C-EF2B-B1F1B432B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2F0FAC5-116C-86F4-DD52-13893BABB7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52449FE-F9B9-22E1-04D9-8CB96FF106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8025296-318E-B99A-1FBD-C202569131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CBAFEE4-4C8C-988E-2489-AFCC9757C5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F31BC-34D8-4171-A3F1-D4D9CCF7F4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6305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era.it/atlante-per-il-consumatore/elettricita/la-fornitura/interruzioni-del-servizio" TargetMode="External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arera.it/atti-e-provvedimenti/dettaglio/23/617-23" TargetMode="External"/><Relationship Id="rId4" Type="http://schemas.openxmlformats.org/officeDocument/2006/relationships/hyperlink" Target="https://www.arera.it/atlante-per-il-consumatore/elettricita/la-fornitura/interruzioni-del-servizio/sono-previsti-indennizzi-in-caso-di-interruzioni-prolungate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1A1832-2014-D6B1-458C-1C6C3A3DDE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9483" y="832678"/>
            <a:ext cx="9144000" cy="2728575"/>
          </a:xfrm>
        </p:spPr>
        <p:txBody>
          <a:bodyPr>
            <a:normAutofit fontScale="90000"/>
          </a:bodyPr>
          <a:lstStyle/>
          <a:p>
            <a:r>
              <a:rPr lang="it-IT" sz="3900" dirty="0"/>
              <a:t>Investimenti previsti sulle reti elettriche di Unareti e Duereti</a:t>
            </a:r>
            <a:br>
              <a:rPr lang="it-IT" dirty="0"/>
            </a:br>
            <a:r>
              <a:rPr lang="it-IT" sz="2700" b="0" dirty="0"/>
              <a:t>Consuntivo 2025 e CAPEX Plan 2026-2030</a:t>
            </a:r>
            <a:br>
              <a:rPr lang="it-IT" dirty="0"/>
            </a:br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8721781-C986-172F-3A02-6BE894478B66}"/>
              </a:ext>
            </a:extLst>
          </p:cNvPr>
          <p:cNvSpPr txBox="1"/>
          <p:nvPr/>
        </p:nvSpPr>
        <p:spPr>
          <a:xfrm>
            <a:off x="811208" y="6207371"/>
            <a:ext cx="2150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Milano | Luglio 2026</a:t>
            </a:r>
          </a:p>
        </p:txBody>
      </p:sp>
      <p:sp>
        <p:nvSpPr>
          <p:cNvPr id="6" name="Sottotitolo 5">
            <a:extLst>
              <a:ext uri="{FF2B5EF4-FFF2-40B4-BE49-F238E27FC236}">
                <a16:creationId xmlns:a16="http://schemas.microsoft.com/office/drawing/2014/main" id="{43F52507-A205-AB21-0A6B-4CFDFB2C77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29483" y="3274023"/>
            <a:ext cx="9144000" cy="1184146"/>
          </a:xfrm>
        </p:spPr>
        <p:txBody>
          <a:bodyPr>
            <a:noAutofit/>
          </a:bodyPr>
          <a:lstStyle/>
          <a:p>
            <a:r>
              <a:rPr lang="it-IT" sz="3500" b="1" dirty="0">
                <a:latin typeface="+mj-lt"/>
              </a:rPr>
              <a:t>Canali di Contatto </a:t>
            </a:r>
            <a:r>
              <a:rPr lang="it-IT" sz="3500" b="1" dirty="0" err="1">
                <a:latin typeface="+mj-lt"/>
              </a:rPr>
              <a:t>Unareti</a:t>
            </a:r>
            <a:r>
              <a:rPr lang="it-IT" sz="3500" b="1" dirty="0">
                <a:latin typeface="+mj-lt"/>
              </a:rPr>
              <a:t> e </a:t>
            </a:r>
            <a:r>
              <a:rPr lang="it-IT" sz="3500" b="1" dirty="0" err="1">
                <a:latin typeface="+mj-lt"/>
              </a:rPr>
              <a:t>Duereti</a:t>
            </a:r>
            <a:endParaRPr lang="it-IT" sz="35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54442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CEDDB-BBEB-F465-26CA-03F702776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929FD6-DC41-84E4-A59F-BEBBD7655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Unareti</a:t>
            </a: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617F4834-09D8-96DD-FC8C-7F68FE22D6D3}"/>
              </a:ext>
            </a:extLst>
          </p:cNvPr>
          <p:cNvSpPr txBox="1">
            <a:spLocks/>
          </p:cNvSpPr>
          <p:nvPr/>
        </p:nvSpPr>
        <p:spPr>
          <a:xfrm>
            <a:off x="385119" y="703435"/>
            <a:ext cx="10052222" cy="3428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000" b="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Economics</a:t>
            </a:r>
            <a:r>
              <a:rPr lang="it-IT" sz="20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| Piano Industriale 2026 - 2030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A6FDDA3-ED33-2D51-3BA8-90A1C38BD09B}"/>
              </a:ext>
            </a:extLst>
          </p:cNvPr>
          <p:cNvSpPr txBox="1"/>
          <p:nvPr/>
        </p:nvSpPr>
        <p:spPr>
          <a:xfrm>
            <a:off x="0" y="5959832"/>
            <a:ext cx="12191999" cy="68012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it-IT" sz="1600" b="1" dirty="0">
                <a:solidFill>
                  <a:schemeClr val="accent1"/>
                </a:solidFill>
              </a:rPr>
              <a:t>Il Piano Industriale concentra il 39% del valore sugli investimenti sulle reti elettriche (MT/</a:t>
            </a:r>
            <a:r>
              <a:rPr lang="it-IT" sz="1600" b="1" dirty="0" err="1">
                <a:solidFill>
                  <a:schemeClr val="accent1"/>
                </a:solidFill>
              </a:rPr>
              <a:t>bt</a:t>
            </a:r>
            <a:r>
              <a:rPr lang="it-IT" sz="1600" b="1" dirty="0">
                <a:solidFill>
                  <a:schemeClr val="accent1"/>
                </a:solidFill>
              </a:rPr>
              <a:t>); la componente prevalente per tipo investimento è il mantenimento (41%), per ridurre vetustà e incrementare resilienza e continuità del servizio.</a:t>
            </a:r>
          </a:p>
        </p:txBody>
      </p:sp>
      <p:graphicFrame>
        <p:nvGraphicFramePr>
          <p:cNvPr id="18" name="Grafico 17">
            <a:extLst>
              <a:ext uri="{FF2B5EF4-FFF2-40B4-BE49-F238E27FC236}">
                <a16:creationId xmlns:a16="http://schemas.microsoft.com/office/drawing/2014/main" id="{A80EC1FB-BCFB-972E-A353-B6D619A5F8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1434343"/>
              </p:ext>
            </p:extLst>
          </p:nvPr>
        </p:nvGraphicFramePr>
        <p:xfrm>
          <a:off x="6763980" y="890728"/>
          <a:ext cx="5428020" cy="2789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DE5DB373-6EF3-EF0B-4EE5-9F4A485C08DB}"/>
              </a:ext>
            </a:extLst>
          </p:cNvPr>
          <p:cNvSpPr/>
          <p:nvPr/>
        </p:nvSpPr>
        <p:spPr>
          <a:xfrm>
            <a:off x="8154534" y="1942424"/>
            <a:ext cx="1178891" cy="766762"/>
          </a:xfrm>
          <a:prstGeom prst="roundRect">
            <a:avLst/>
          </a:prstGeom>
          <a:noFill/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  <a:spcAft>
                <a:spcPts val="400"/>
              </a:spcAft>
            </a:pPr>
            <a:r>
              <a:rPr lang="it-IT" sz="2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1.219 </a:t>
            </a:r>
            <a:r>
              <a:rPr lang="it-IT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M€</a:t>
            </a:r>
            <a:endParaRPr lang="it-IT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graphicFrame>
        <p:nvGraphicFramePr>
          <p:cNvPr id="20" name="Grafico 19">
            <a:extLst>
              <a:ext uri="{FF2B5EF4-FFF2-40B4-BE49-F238E27FC236}">
                <a16:creationId xmlns:a16="http://schemas.microsoft.com/office/drawing/2014/main" id="{93144F1D-DDCC-3769-14B8-42696A1EC0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5616464"/>
              </p:ext>
            </p:extLst>
          </p:nvPr>
        </p:nvGraphicFramePr>
        <p:xfrm>
          <a:off x="385118" y="2810436"/>
          <a:ext cx="5428020" cy="3206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CDD8ED78-BD0C-9260-678C-80C9D9D08C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1939984"/>
              </p:ext>
            </p:extLst>
          </p:nvPr>
        </p:nvGraphicFramePr>
        <p:xfrm>
          <a:off x="6096000" y="3505390"/>
          <a:ext cx="5710883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42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17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48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3972">
                <a:tc>
                  <a:txBody>
                    <a:bodyPr/>
                    <a:lstStyle/>
                    <a:p>
                      <a:pPr algn="l"/>
                      <a:r>
                        <a:rPr sz="1400" b="1" dirty="0">
                          <a:solidFill>
                            <a:srgbClr val="FFFFFF"/>
                          </a:solidFill>
                        </a:rPr>
                        <a:t>Asset class</a:t>
                      </a:r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1" dirty="0" err="1">
                          <a:solidFill>
                            <a:srgbClr val="FFFFFF"/>
                          </a:solidFill>
                        </a:rPr>
                        <a:t>Economics</a:t>
                      </a:r>
                      <a:endParaRPr sz="14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1" dirty="0">
                          <a:solidFill>
                            <a:srgbClr val="FFFFFF"/>
                          </a:solidFill>
                        </a:rPr>
                        <a:t>Peso</a:t>
                      </a:r>
                      <a:endParaRPr sz="14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972">
                <a:tc>
                  <a:txBody>
                    <a:bodyPr/>
                    <a:lstStyle/>
                    <a:p>
                      <a:pPr algn="l"/>
                      <a:r>
                        <a:rPr sz="1400">
                          <a:solidFill>
                            <a:srgbClr val="3F3F46"/>
                          </a:solidFill>
                        </a:rPr>
                        <a:t>Rete elettrica</a:t>
                      </a:r>
                    </a:p>
                  </a:txBody>
                  <a:tcPr marL="36576" marR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>
                          <a:solidFill>
                            <a:srgbClr val="3F3F46"/>
                          </a:solidFill>
                        </a:rPr>
                        <a:t>480,6 M€</a:t>
                      </a:r>
                    </a:p>
                  </a:txBody>
                  <a:tcPr marL="36576" marR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>
                          <a:solidFill>
                            <a:srgbClr val="3F3F46"/>
                          </a:solidFill>
                        </a:rPr>
                        <a:t>39,4%</a:t>
                      </a:r>
                    </a:p>
                  </a:txBody>
                  <a:tcPr marL="36576" marR="36576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972">
                <a:tc>
                  <a:txBody>
                    <a:bodyPr/>
                    <a:lstStyle/>
                    <a:p>
                      <a:pPr algn="l"/>
                      <a:r>
                        <a:rPr sz="1400">
                          <a:solidFill>
                            <a:srgbClr val="3F3F46"/>
                          </a:solidFill>
                        </a:rPr>
                        <a:t>Impianti primari</a:t>
                      </a:r>
                    </a:p>
                  </a:txBody>
                  <a:tcPr marL="36576" marR="36576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>
                          <a:solidFill>
                            <a:srgbClr val="3F3F46"/>
                          </a:solidFill>
                        </a:rPr>
                        <a:t>273,3 M€</a:t>
                      </a:r>
                    </a:p>
                  </a:txBody>
                  <a:tcPr marL="36576" marR="36576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>
                          <a:solidFill>
                            <a:srgbClr val="3F3F46"/>
                          </a:solidFill>
                        </a:rPr>
                        <a:t>22,4%</a:t>
                      </a:r>
                    </a:p>
                  </a:txBody>
                  <a:tcPr marL="36576" marR="36576"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972">
                <a:tc>
                  <a:txBody>
                    <a:bodyPr/>
                    <a:lstStyle/>
                    <a:p>
                      <a:pPr algn="l"/>
                      <a:r>
                        <a:rPr sz="1400">
                          <a:solidFill>
                            <a:srgbClr val="3F3F46"/>
                          </a:solidFill>
                        </a:rPr>
                        <a:t>Cabine secondarie</a:t>
                      </a:r>
                    </a:p>
                  </a:txBody>
                  <a:tcPr marL="36576" marR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>
                          <a:solidFill>
                            <a:srgbClr val="3F3F46"/>
                          </a:solidFill>
                        </a:rPr>
                        <a:t>145,2 M€</a:t>
                      </a:r>
                    </a:p>
                  </a:txBody>
                  <a:tcPr marL="36576" marR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>
                          <a:solidFill>
                            <a:srgbClr val="3F3F46"/>
                          </a:solidFill>
                        </a:rPr>
                        <a:t>11,9%</a:t>
                      </a:r>
                    </a:p>
                  </a:txBody>
                  <a:tcPr marL="36576" marR="36576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972">
                <a:tc>
                  <a:txBody>
                    <a:bodyPr/>
                    <a:lstStyle/>
                    <a:p>
                      <a:pPr algn="l"/>
                      <a:r>
                        <a:rPr sz="1400">
                          <a:solidFill>
                            <a:srgbClr val="3F3F46"/>
                          </a:solidFill>
                        </a:rPr>
                        <a:t>Prese/colonne montanti</a:t>
                      </a:r>
                    </a:p>
                  </a:txBody>
                  <a:tcPr marL="36576" marR="36576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>
                          <a:solidFill>
                            <a:srgbClr val="3F3F46"/>
                          </a:solidFill>
                        </a:rPr>
                        <a:t>88,4 M€</a:t>
                      </a:r>
                    </a:p>
                  </a:txBody>
                  <a:tcPr marL="36576" marR="36576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>
                          <a:solidFill>
                            <a:srgbClr val="3F3F46"/>
                          </a:solidFill>
                        </a:rPr>
                        <a:t>7,2%</a:t>
                      </a:r>
                    </a:p>
                  </a:txBody>
                  <a:tcPr marL="36576" marR="36576"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3972">
                <a:tc>
                  <a:txBody>
                    <a:bodyPr/>
                    <a:lstStyle/>
                    <a:p>
                      <a:pPr algn="l"/>
                      <a:r>
                        <a:rPr sz="1400" dirty="0" err="1">
                          <a:solidFill>
                            <a:srgbClr val="3F3F46"/>
                          </a:solidFill>
                        </a:rPr>
                        <a:t>Telecontrollo</a:t>
                      </a:r>
                      <a:endParaRPr sz="1400" dirty="0">
                        <a:solidFill>
                          <a:srgbClr val="3F3F46"/>
                        </a:solidFill>
                      </a:endParaRPr>
                    </a:p>
                  </a:txBody>
                  <a:tcPr marL="36576" marR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>
                          <a:solidFill>
                            <a:srgbClr val="3F3F46"/>
                          </a:solidFill>
                        </a:rPr>
                        <a:t>72,9 M€</a:t>
                      </a:r>
                    </a:p>
                  </a:txBody>
                  <a:tcPr marL="36576" marR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>
                          <a:solidFill>
                            <a:srgbClr val="3F3F46"/>
                          </a:solidFill>
                        </a:rPr>
                        <a:t>6,0%</a:t>
                      </a:r>
                    </a:p>
                  </a:txBody>
                  <a:tcPr marL="36576" marR="36576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3972">
                <a:tc>
                  <a:txBody>
                    <a:bodyPr/>
                    <a:lstStyle/>
                    <a:p>
                      <a:pPr algn="l"/>
                      <a:r>
                        <a:rPr sz="1400">
                          <a:solidFill>
                            <a:srgbClr val="3F3F46"/>
                          </a:solidFill>
                        </a:rPr>
                        <a:t>Progetti IT</a:t>
                      </a:r>
                    </a:p>
                  </a:txBody>
                  <a:tcPr marL="36576" marR="36576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>
                          <a:solidFill>
                            <a:srgbClr val="3F3F46"/>
                          </a:solidFill>
                        </a:rPr>
                        <a:t>67,6 M€</a:t>
                      </a:r>
                    </a:p>
                  </a:txBody>
                  <a:tcPr marL="36576" marR="36576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>
                          <a:solidFill>
                            <a:srgbClr val="3F3F46"/>
                          </a:solidFill>
                        </a:rPr>
                        <a:t>5,5%</a:t>
                      </a:r>
                    </a:p>
                  </a:txBody>
                  <a:tcPr marL="36576" marR="36576"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3972">
                <a:tc>
                  <a:txBody>
                    <a:bodyPr/>
                    <a:lstStyle/>
                    <a:p>
                      <a:pPr algn="l"/>
                      <a:r>
                        <a:rPr sz="1400" dirty="0" err="1">
                          <a:solidFill>
                            <a:srgbClr val="3F3F46"/>
                          </a:solidFill>
                        </a:rPr>
                        <a:t>Gruppi</a:t>
                      </a:r>
                      <a:r>
                        <a:rPr sz="1400" dirty="0">
                          <a:solidFill>
                            <a:srgbClr val="3F3F46"/>
                          </a:solidFill>
                        </a:rPr>
                        <a:t> </a:t>
                      </a:r>
                      <a:r>
                        <a:rPr sz="1400" dirty="0" err="1">
                          <a:solidFill>
                            <a:srgbClr val="3F3F46"/>
                          </a:solidFill>
                        </a:rPr>
                        <a:t>misura</a:t>
                      </a:r>
                      <a:endParaRPr sz="1400" dirty="0">
                        <a:solidFill>
                          <a:srgbClr val="3F3F46"/>
                        </a:solidFill>
                      </a:endParaRPr>
                    </a:p>
                  </a:txBody>
                  <a:tcPr marL="36576" marR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>
                          <a:solidFill>
                            <a:srgbClr val="3F3F46"/>
                          </a:solidFill>
                        </a:rPr>
                        <a:t>36,7 M€</a:t>
                      </a:r>
                    </a:p>
                  </a:txBody>
                  <a:tcPr marL="36576" marR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dirty="0">
                          <a:solidFill>
                            <a:srgbClr val="3F3F46"/>
                          </a:solidFill>
                        </a:rPr>
                        <a:t>3,0%</a:t>
                      </a:r>
                    </a:p>
                  </a:txBody>
                  <a:tcPr marL="36576" marR="36576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3" name="Rettangolo con angoli arrotondati 22">
            <a:extLst>
              <a:ext uri="{FF2B5EF4-FFF2-40B4-BE49-F238E27FC236}">
                <a16:creationId xmlns:a16="http://schemas.microsoft.com/office/drawing/2014/main" id="{75035FEB-D48E-FCC3-DEB6-E91E1997BDEA}"/>
              </a:ext>
            </a:extLst>
          </p:cNvPr>
          <p:cNvSpPr/>
          <p:nvPr/>
        </p:nvSpPr>
        <p:spPr>
          <a:xfrm>
            <a:off x="1692133" y="1569372"/>
            <a:ext cx="1800000" cy="1187080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  <a:spcAft>
                <a:spcPts val="1000"/>
              </a:spcAft>
            </a:pPr>
            <a:r>
              <a:rPr lang="it-IT" sz="1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Totale 2026-2030</a:t>
            </a:r>
          </a:p>
          <a:p>
            <a:pPr>
              <a:lnSpc>
                <a:spcPct val="114000"/>
              </a:lnSpc>
              <a:spcAft>
                <a:spcPts val="1000"/>
              </a:spcAft>
            </a:pPr>
            <a:r>
              <a:rPr lang="it-IT" sz="20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1.219 M€</a:t>
            </a:r>
          </a:p>
        </p:txBody>
      </p:sp>
      <p:sp>
        <p:nvSpPr>
          <p:cNvPr id="24" name="Rettangolo con angoli arrotondati 23">
            <a:extLst>
              <a:ext uri="{FF2B5EF4-FFF2-40B4-BE49-F238E27FC236}">
                <a16:creationId xmlns:a16="http://schemas.microsoft.com/office/drawing/2014/main" id="{BC8534B3-D1E5-4454-3BFE-0B3ADB090518}"/>
              </a:ext>
            </a:extLst>
          </p:cNvPr>
          <p:cNvSpPr/>
          <p:nvPr/>
        </p:nvSpPr>
        <p:spPr>
          <a:xfrm>
            <a:off x="3628021" y="1569372"/>
            <a:ext cx="1800000" cy="1187080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  <a:spcAft>
                <a:spcPts val="1000"/>
              </a:spcAft>
            </a:pPr>
            <a:r>
              <a:rPr lang="it-IT" sz="1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Media annua</a:t>
            </a:r>
          </a:p>
          <a:p>
            <a:pPr>
              <a:lnSpc>
                <a:spcPct val="114000"/>
              </a:lnSpc>
              <a:spcAft>
                <a:spcPts val="1000"/>
              </a:spcAft>
            </a:pPr>
            <a:r>
              <a:rPr lang="it-IT" sz="20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244 M€</a:t>
            </a:r>
          </a:p>
        </p:txBody>
      </p:sp>
      <p:sp>
        <p:nvSpPr>
          <p:cNvPr id="25" name="Rettangolo con angoli arrotondati 24">
            <a:extLst>
              <a:ext uri="{FF2B5EF4-FFF2-40B4-BE49-F238E27FC236}">
                <a16:creationId xmlns:a16="http://schemas.microsoft.com/office/drawing/2014/main" id="{D0250923-E092-A998-0EFC-4F3270EB7C11}"/>
              </a:ext>
            </a:extLst>
          </p:cNvPr>
          <p:cNvSpPr/>
          <p:nvPr/>
        </p:nvSpPr>
        <p:spPr>
          <a:xfrm>
            <a:off x="5563909" y="1569372"/>
            <a:ext cx="1800000" cy="1187080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  <a:spcAft>
                <a:spcPts val="1000"/>
              </a:spcAft>
            </a:pPr>
            <a:r>
              <a:rPr lang="it-IT" sz="1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Picco annuale</a:t>
            </a:r>
          </a:p>
          <a:p>
            <a:pPr>
              <a:lnSpc>
                <a:spcPct val="114000"/>
              </a:lnSpc>
              <a:spcAft>
                <a:spcPts val="1000"/>
              </a:spcAft>
            </a:pPr>
            <a:r>
              <a:rPr lang="it-IT" sz="20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268 M€ </a:t>
            </a:r>
            <a:r>
              <a:rPr lang="it-IT" sz="1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(2030)</a:t>
            </a:r>
            <a:endParaRPr lang="it-IT" sz="20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6" name="Rettangolo con angoli arrotondati 25">
            <a:extLst>
              <a:ext uri="{FF2B5EF4-FFF2-40B4-BE49-F238E27FC236}">
                <a16:creationId xmlns:a16="http://schemas.microsoft.com/office/drawing/2014/main" id="{600E6354-30F8-8298-8A18-67695EF1BE6B}"/>
              </a:ext>
            </a:extLst>
          </p:cNvPr>
          <p:cNvSpPr/>
          <p:nvPr/>
        </p:nvSpPr>
        <p:spPr>
          <a:xfrm>
            <a:off x="385118" y="1569372"/>
            <a:ext cx="1171127" cy="1187080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  <a:spcAft>
                <a:spcPts val="1000"/>
              </a:spcAft>
            </a:pPr>
            <a:r>
              <a:rPr lang="it-IT" sz="1600" dirty="0">
                <a:solidFill>
                  <a:srgbClr val="FF6D1B"/>
                </a:solidFill>
              </a:rPr>
              <a:t>2025</a:t>
            </a:r>
          </a:p>
          <a:p>
            <a:pPr>
              <a:lnSpc>
                <a:spcPct val="114000"/>
              </a:lnSpc>
              <a:spcAft>
                <a:spcPts val="1000"/>
              </a:spcAft>
            </a:pPr>
            <a:r>
              <a:rPr lang="it-IT" sz="2000" b="1" dirty="0">
                <a:solidFill>
                  <a:srgbClr val="FF6D1B"/>
                </a:solidFill>
              </a:rPr>
              <a:t>247 M€</a:t>
            </a:r>
          </a:p>
        </p:txBody>
      </p:sp>
    </p:spTree>
    <p:extLst>
      <p:ext uri="{BB962C8B-B14F-4D97-AF65-F5344CB8AC3E}">
        <p14:creationId xmlns:p14="http://schemas.microsoft.com/office/powerpoint/2010/main" val="415120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8FA37C-B6D8-E75F-A7E6-CDDE81812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31695D-4208-45B3-EAFF-DABC554FF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/>
              <a:t>Duereti</a:t>
            </a:r>
            <a:endParaRPr lang="it-IT" dirty="0"/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9BD536A3-5D52-8645-40AA-294251D157CC}"/>
              </a:ext>
            </a:extLst>
          </p:cNvPr>
          <p:cNvSpPr txBox="1">
            <a:spLocks/>
          </p:cNvSpPr>
          <p:nvPr/>
        </p:nvSpPr>
        <p:spPr>
          <a:xfrm>
            <a:off x="385119" y="703435"/>
            <a:ext cx="10052222" cy="3428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000" b="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Economics</a:t>
            </a:r>
            <a:r>
              <a:rPr lang="it-IT" sz="20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| Piano Industriale 2026 - 2030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97283E2-E4CA-52E5-314B-BE13175BBB37}"/>
              </a:ext>
            </a:extLst>
          </p:cNvPr>
          <p:cNvSpPr txBox="1"/>
          <p:nvPr/>
        </p:nvSpPr>
        <p:spPr>
          <a:xfrm>
            <a:off x="0" y="5959832"/>
            <a:ext cx="12191999" cy="68012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it-IT" sz="1600" b="1" dirty="0">
                <a:solidFill>
                  <a:schemeClr val="accent1"/>
                </a:solidFill>
              </a:rPr>
              <a:t>Il Piano Industriale concentra il 53% del valore sugli investimenti sulle reti elettriche (MT/</a:t>
            </a:r>
            <a:r>
              <a:rPr lang="it-IT" sz="1600" b="1" dirty="0" err="1">
                <a:solidFill>
                  <a:schemeClr val="accent1"/>
                </a:solidFill>
              </a:rPr>
              <a:t>bt</a:t>
            </a:r>
            <a:r>
              <a:rPr lang="it-IT" sz="1600" b="1" dirty="0">
                <a:solidFill>
                  <a:schemeClr val="accent1"/>
                </a:solidFill>
              </a:rPr>
              <a:t>); la componente prevalente per tipo investimento è il mantenimento (44%), per ridurre vetustà e incrementare resilienza e continuità del servizio.</a:t>
            </a:r>
          </a:p>
        </p:txBody>
      </p:sp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502D84A1-A0F8-6AE0-3B73-166D8C026EFF}"/>
              </a:ext>
            </a:extLst>
          </p:cNvPr>
          <p:cNvSpPr/>
          <p:nvPr/>
        </p:nvSpPr>
        <p:spPr>
          <a:xfrm>
            <a:off x="1692133" y="1569372"/>
            <a:ext cx="1800000" cy="1187080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  <a:spcAft>
                <a:spcPts val="1000"/>
              </a:spcAft>
            </a:pPr>
            <a:r>
              <a:rPr lang="it-IT" sz="1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Totale 2026-2030</a:t>
            </a:r>
          </a:p>
          <a:p>
            <a:pPr>
              <a:lnSpc>
                <a:spcPct val="114000"/>
              </a:lnSpc>
              <a:spcAft>
                <a:spcPts val="1000"/>
              </a:spcAft>
            </a:pPr>
            <a:r>
              <a:rPr lang="it-IT" sz="20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654 M€</a:t>
            </a:r>
          </a:p>
        </p:txBody>
      </p:sp>
      <p:sp>
        <p:nvSpPr>
          <p:cNvPr id="15" name="Rettangolo con angoli arrotondati 14">
            <a:extLst>
              <a:ext uri="{FF2B5EF4-FFF2-40B4-BE49-F238E27FC236}">
                <a16:creationId xmlns:a16="http://schemas.microsoft.com/office/drawing/2014/main" id="{23BD1B38-EF42-945D-38C5-BA845A5992FB}"/>
              </a:ext>
            </a:extLst>
          </p:cNvPr>
          <p:cNvSpPr/>
          <p:nvPr/>
        </p:nvSpPr>
        <p:spPr>
          <a:xfrm>
            <a:off x="3628021" y="1569372"/>
            <a:ext cx="1800000" cy="1187080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  <a:spcAft>
                <a:spcPts val="1000"/>
              </a:spcAft>
            </a:pPr>
            <a:r>
              <a:rPr lang="it-IT" sz="1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Media annua</a:t>
            </a:r>
          </a:p>
          <a:p>
            <a:pPr>
              <a:lnSpc>
                <a:spcPct val="114000"/>
              </a:lnSpc>
              <a:spcAft>
                <a:spcPts val="1000"/>
              </a:spcAft>
            </a:pPr>
            <a:r>
              <a:rPr lang="it-IT" sz="20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131 M€</a:t>
            </a:r>
          </a:p>
        </p:txBody>
      </p:sp>
      <p:sp>
        <p:nvSpPr>
          <p:cNvPr id="16" name="Rettangolo con angoli arrotondati 15">
            <a:extLst>
              <a:ext uri="{FF2B5EF4-FFF2-40B4-BE49-F238E27FC236}">
                <a16:creationId xmlns:a16="http://schemas.microsoft.com/office/drawing/2014/main" id="{BB08D3BE-3BC8-2752-B416-5735BADDBE3F}"/>
              </a:ext>
            </a:extLst>
          </p:cNvPr>
          <p:cNvSpPr/>
          <p:nvPr/>
        </p:nvSpPr>
        <p:spPr>
          <a:xfrm>
            <a:off x="5563909" y="1569372"/>
            <a:ext cx="1800000" cy="1187080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  <a:spcAft>
                <a:spcPts val="1000"/>
              </a:spcAft>
            </a:pPr>
            <a:r>
              <a:rPr lang="it-IT" sz="1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Picco annuale</a:t>
            </a:r>
          </a:p>
          <a:p>
            <a:pPr>
              <a:lnSpc>
                <a:spcPct val="114000"/>
              </a:lnSpc>
              <a:spcAft>
                <a:spcPts val="1000"/>
              </a:spcAft>
            </a:pPr>
            <a:r>
              <a:rPr lang="it-IT" sz="20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144 M€ </a:t>
            </a:r>
            <a:r>
              <a:rPr lang="it-IT" sz="1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(2030)</a:t>
            </a:r>
            <a:endParaRPr lang="it-IT" sz="20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graphicFrame>
        <p:nvGraphicFramePr>
          <p:cNvPr id="18" name="Grafico 17">
            <a:extLst>
              <a:ext uri="{FF2B5EF4-FFF2-40B4-BE49-F238E27FC236}">
                <a16:creationId xmlns:a16="http://schemas.microsoft.com/office/drawing/2014/main" id="{DA65DB00-37FA-729C-C111-3CA456BE02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5759831"/>
              </p:ext>
            </p:extLst>
          </p:nvPr>
        </p:nvGraphicFramePr>
        <p:xfrm>
          <a:off x="6763980" y="890728"/>
          <a:ext cx="5428020" cy="2789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E161B9EA-3963-6272-03E4-F11D525972E1}"/>
              </a:ext>
            </a:extLst>
          </p:cNvPr>
          <p:cNvSpPr/>
          <p:nvPr/>
        </p:nvSpPr>
        <p:spPr>
          <a:xfrm>
            <a:off x="8154534" y="1942424"/>
            <a:ext cx="1178891" cy="766762"/>
          </a:xfrm>
          <a:prstGeom prst="roundRect">
            <a:avLst/>
          </a:prstGeom>
          <a:noFill/>
          <a:ln w="63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  <a:spcAft>
                <a:spcPts val="400"/>
              </a:spcAft>
            </a:pPr>
            <a:r>
              <a:rPr lang="it-IT" sz="2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654 </a:t>
            </a:r>
            <a:r>
              <a:rPr lang="it-IT" sz="20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M€</a:t>
            </a:r>
            <a:endParaRPr lang="it-IT" sz="28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graphicFrame>
        <p:nvGraphicFramePr>
          <p:cNvPr id="20" name="Grafico 19">
            <a:extLst>
              <a:ext uri="{FF2B5EF4-FFF2-40B4-BE49-F238E27FC236}">
                <a16:creationId xmlns:a16="http://schemas.microsoft.com/office/drawing/2014/main" id="{BEA8EEF3-F361-9AE2-D378-74981F9A7E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1535858"/>
              </p:ext>
            </p:extLst>
          </p:nvPr>
        </p:nvGraphicFramePr>
        <p:xfrm>
          <a:off x="385118" y="2810436"/>
          <a:ext cx="5428020" cy="3206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698C6948-ACAB-AFD8-D031-1236DD26F0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5858359"/>
              </p:ext>
            </p:extLst>
          </p:nvPr>
        </p:nvGraphicFramePr>
        <p:xfrm>
          <a:off x="6096000" y="3505390"/>
          <a:ext cx="5710883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42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17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48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3972">
                <a:tc>
                  <a:txBody>
                    <a:bodyPr/>
                    <a:lstStyle/>
                    <a:p>
                      <a:pPr algn="l"/>
                      <a:r>
                        <a:rPr sz="1400" b="1" dirty="0">
                          <a:solidFill>
                            <a:srgbClr val="FFFFFF"/>
                          </a:solidFill>
                        </a:rPr>
                        <a:t>Asset class</a:t>
                      </a:r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1" dirty="0" err="1">
                          <a:solidFill>
                            <a:srgbClr val="FFFFFF"/>
                          </a:solidFill>
                        </a:rPr>
                        <a:t>Economics</a:t>
                      </a:r>
                      <a:endParaRPr sz="14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b="1" dirty="0">
                          <a:solidFill>
                            <a:srgbClr val="FFFFFF"/>
                          </a:solidFill>
                        </a:rPr>
                        <a:t>Peso</a:t>
                      </a:r>
                      <a:endParaRPr sz="14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972">
                <a:tc>
                  <a:txBody>
                    <a:bodyPr/>
                    <a:lstStyle/>
                    <a:p>
                      <a:pPr algn="l"/>
                      <a:r>
                        <a:rPr sz="1400">
                          <a:solidFill>
                            <a:srgbClr val="3F3F46"/>
                          </a:solidFill>
                        </a:rPr>
                        <a:t>Rete elettrica</a:t>
                      </a:r>
                    </a:p>
                  </a:txBody>
                  <a:tcPr marL="36576" marR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>
                          <a:solidFill>
                            <a:srgbClr val="3F3F46"/>
                          </a:solidFill>
                        </a:rPr>
                        <a:t>348,5 M€</a:t>
                      </a:r>
                      <a:endParaRPr sz="1400" dirty="0">
                        <a:solidFill>
                          <a:srgbClr val="3F3F46"/>
                        </a:solidFill>
                      </a:endParaRPr>
                    </a:p>
                  </a:txBody>
                  <a:tcPr marL="36576" marR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>
                          <a:solidFill>
                            <a:srgbClr val="3F3F46"/>
                          </a:solidFill>
                        </a:rPr>
                        <a:t>53,3%</a:t>
                      </a:r>
                      <a:endParaRPr sz="1400" dirty="0">
                        <a:solidFill>
                          <a:srgbClr val="3F3F46"/>
                        </a:solidFill>
                      </a:endParaRPr>
                    </a:p>
                  </a:txBody>
                  <a:tcPr marL="36576" marR="36576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972">
                <a:tc>
                  <a:txBody>
                    <a:bodyPr/>
                    <a:lstStyle/>
                    <a:p>
                      <a:pPr algn="l"/>
                      <a:r>
                        <a:rPr sz="1400">
                          <a:solidFill>
                            <a:srgbClr val="3F3F46"/>
                          </a:solidFill>
                        </a:rPr>
                        <a:t>Impianti primari</a:t>
                      </a:r>
                    </a:p>
                  </a:txBody>
                  <a:tcPr marL="36576" marR="36576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>
                          <a:solidFill>
                            <a:srgbClr val="3F3F46"/>
                          </a:solidFill>
                        </a:rPr>
                        <a:t>106,6 M€</a:t>
                      </a:r>
                      <a:endParaRPr sz="1400" dirty="0">
                        <a:solidFill>
                          <a:srgbClr val="3F3F46"/>
                        </a:solidFill>
                      </a:endParaRPr>
                    </a:p>
                  </a:txBody>
                  <a:tcPr marL="36576" marR="36576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>
                          <a:solidFill>
                            <a:srgbClr val="3F3F46"/>
                          </a:solidFill>
                        </a:rPr>
                        <a:t>16,3%</a:t>
                      </a:r>
                      <a:endParaRPr sz="1400" dirty="0">
                        <a:solidFill>
                          <a:srgbClr val="3F3F46"/>
                        </a:solidFill>
                      </a:endParaRPr>
                    </a:p>
                  </a:txBody>
                  <a:tcPr marL="36576" marR="36576"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972">
                <a:tc>
                  <a:txBody>
                    <a:bodyPr/>
                    <a:lstStyle/>
                    <a:p>
                      <a:pPr algn="l"/>
                      <a:r>
                        <a:rPr sz="1400">
                          <a:solidFill>
                            <a:srgbClr val="3F3F46"/>
                          </a:solidFill>
                        </a:rPr>
                        <a:t>Cabine secondarie</a:t>
                      </a:r>
                    </a:p>
                  </a:txBody>
                  <a:tcPr marL="36576" marR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>
                          <a:solidFill>
                            <a:srgbClr val="3F3F46"/>
                          </a:solidFill>
                        </a:rPr>
                        <a:t>81,7 M€</a:t>
                      </a:r>
                      <a:endParaRPr sz="1400" dirty="0">
                        <a:solidFill>
                          <a:srgbClr val="3F3F46"/>
                        </a:solidFill>
                      </a:endParaRPr>
                    </a:p>
                  </a:txBody>
                  <a:tcPr marL="36576" marR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>
                          <a:solidFill>
                            <a:srgbClr val="3F3F46"/>
                          </a:solidFill>
                        </a:rPr>
                        <a:t>12,5%</a:t>
                      </a:r>
                      <a:endParaRPr sz="1400" dirty="0">
                        <a:solidFill>
                          <a:srgbClr val="3F3F46"/>
                        </a:solidFill>
                      </a:endParaRPr>
                    </a:p>
                  </a:txBody>
                  <a:tcPr marL="36576" marR="36576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972">
                <a:tc>
                  <a:txBody>
                    <a:bodyPr/>
                    <a:lstStyle/>
                    <a:p>
                      <a:pPr algn="l"/>
                      <a:r>
                        <a:rPr lang="it-IT" sz="1400" dirty="0">
                          <a:solidFill>
                            <a:srgbClr val="3F3F46"/>
                          </a:solidFill>
                        </a:rPr>
                        <a:t>Progetti IT</a:t>
                      </a:r>
                      <a:endParaRPr sz="1400" dirty="0">
                        <a:solidFill>
                          <a:srgbClr val="3F3F46"/>
                        </a:solidFill>
                      </a:endParaRPr>
                    </a:p>
                  </a:txBody>
                  <a:tcPr marL="36576" marR="36576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>
                          <a:solidFill>
                            <a:srgbClr val="3F3F46"/>
                          </a:solidFill>
                        </a:rPr>
                        <a:t>35,0 M€</a:t>
                      </a:r>
                      <a:endParaRPr sz="1400" dirty="0">
                        <a:solidFill>
                          <a:srgbClr val="3F3F46"/>
                        </a:solidFill>
                      </a:endParaRPr>
                    </a:p>
                  </a:txBody>
                  <a:tcPr marL="36576" marR="36576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>
                          <a:solidFill>
                            <a:srgbClr val="3F3F46"/>
                          </a:solidFill>
                        </a:rPr>
                        <a:t>5,4%</a:t>
                      </a:r>
                    </a:p>
                  </a:txBody>
                  <a:tcPr marL="36576" marR="36576"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3972">
                <a:tc>
                  <a:txBody>
                    <a:bodyPr/>
                    <a:lstStyle/>
                    <a:p>
                      <a:pPr algn="l"/>
                      <a:r>
                        <a:rPr lang="it-IT" sz="1400" dirty="0">
                          <a:solidFill>
                            <a:srgbClr val="3F3F46"/>
                          </a:solidFill>
                        </a:rPr>
                        <a:t>Prese/colonne montanti</a:t>
                      </a:r>
                    </a:p>
                  </a:txBody>
                  <a:tcPr marL="36576" marR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>
                          <a:solidFill>
                            <a:srgbClr val="3F3F46"/>
                          </a:solidFill>
                        </a:rPr>
                        <a:t>23,1 M€</a:t>
                      </a:r>
                      <a:endParaRPr sz="1400" dirty="0">
                        <a:solidFill>
                          <a:srgbClr val="3F3F46"/>
                        </a:solidFill>
                      </a:endParaRPr>
                    </a:p>
                  </a:txBody>
                  <a:tcPr marL="36576" marR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>
                          <a:solidFill>
                            <a:srgbClr val="3F3F46"/>
                          </a:solidFill>
                        </a:rPr>
                        <a:t>3,5%</a:t>
                      </a:r>
                      <a:endParaRPr sz="1400" dirty="0">
                        <a:solidFill>
                          <a:srgbClr val="3F3F46"/>
                        </a:solidFill>
                      </a:endParaRPr>
                    </a:p>
                  </a:txBody>
                  <a:tcPr marL="36576" marR="36576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3972">
                <a:tc>
                  <a:txBody>
                    <a:bodyPr/>
                    <a:lstStyle/>
                    <a:p>
                      <a:pPr algn="l"/>
                      <a:r>
                        <a:rPr lang="it-IT" sz="1400" dirty="0">
                          <a:solidFill>
                            <a:srgbClr val="3F3F46"/>
                          </a:solidFill>
                        </a:rPr>
                        <a:t>Telecontrollo</a:t>
                      </a:r>
                      <a:endParaRPr sz="1400" dirty="0">
                        <a:solidFill>
                          <a:srgbClr val="3F3F46"/>
                        </a:solidFill>
                      </a:endParaRPr>
                    </a:p>
                  </a:txBody>
                  <a:tcPr marL="36576" marR="36576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>
                          <a:solidFill>
                            <a:srgbClr val="3F3F46"/>
                          </a:solidFill>
                        </a:rPr>
                        <a:t>23,0 M€</a:t>
                      </a:r>
                      <a:endParaRPr sz="1400" dirty="0">
                        <a:solidFill>
                          <a:srgbClr val="3F3F46"/>
                        </a:solidFill>
                      </a:endParaRPr>
                    </a:p>
                  </a:txBody>
                  <a:tcPr marL="36576" marR="36576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>
                          <a:solidFill>
                            <a:srgbClr val="3F3F46"/>
                          </a:solidFill>
                        </a:rPr>
                        <a:t>3,5%</a:t>
                      </a:r>
                      <a:endParaRPr sz="1400" dirty="0">
                        <a:solidFill>
                          <a:srgbClr val="3F3F46"/>
                        </a:solidFill>
                      </a:endParaRPr>
                    </a:p>
                  </a:txBody>
                  <a:tcPr marL="36576" marR="36576"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3972">
                <a:tc>
                  <a:txBody>
                    <a:bodyPr/>
                    <a:lstStyle/>
                    <a:p>
                      <a:pPr algn="l"/>
                      <a:r>
                        <a:rPr sz="1400" dirty="0" err="1">
                          <a:solidFill>
                            <a:srgbClr val="3F3F46"/>
                          </a:solidFill>
                        </a:rPr>
                        <a:t>Gruppi</a:t>
                      </a:r>
                      <a:r>
                        <a:rPr sz="1400" dirty="0">
                          <a:solidFill>
                            <a:srgbClr val="3F3F46"/>
                          </a:solidFill>
                        </a:rPr>
                        <a:t> </a:t>
                      </a:r>
                      <a:r>
                        <a:rPr sz="1400" dirty="0" err="1">
                          <a:solidFill>
                            <a:srgbClr val="3F3F46"/>
                          </a:solidFill>
                        </a:rPr>
                        <a:t>misura</a:t>
                      </a:r>
                      <a:endParaRPr sz="1400" dirty="0">
                        <a:solidFill>
                          <a:srgbClr val="3F3F46"/>
                        </a:solidFill>
                      </a:endParaRPr>
                    </a:p>
                  </a:txBody>
                  <a:tcPr marL="36576" marR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>
                          <a:solidFill>
                            <a:srgbClr val="3F3F46"/>
                          </a:solidFill>
                        </a:rPr>
                        <a:t>21,9 M€</a:t>
                      </a:r>
                      <a:endParaRPr sz="1400" dirty="0">
                        <a:solidFill>
                          <a:srgbClr val="3F3F46"/>
                        </a:solidFill>
                      </a:endParaRPr>
                    </a:p>
                  </a:txBody>
                  <a:tcPr marL="36576" marR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1400" dirty="0">
                          <a:solidFill>
                            <a:srgbClr val="3F3F46"/>
                          </a:solidFill>
                        </a:rPr>
                        <a:t>3,3%</a:t>
                      </a:r>
                      <a:endParaRPr sz="1400" dirty="0">
                        <a:solidFill>
                          <a:srgbClr val="3F3F46"/>
                        </a:solidFill>
                      </a:endParaRPr>
                    </a:p>
                  </a:txBody>
                  <a:tcPr marL="36576" marR="36576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B8C855BD-3907-0F1A-A7C7-1A8E4B5E3E5D}"/>
              </a:ext>
            </a:extLst>
          </p:cNvPr>
          <p:cNvSpPr/>
          <p:nvPr/>
        </p:nvSpPr>
        <p:spPr>
          <a:xfrm>
            <a:off x="385118" y="1569372"/>
            <a:ext cx="1171127" cy="1187080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  <a:spcAft>
                <a:spcPts val="1000"/>
              </a:spcAft>
            </a:pPr>
            <a:r>
              <a:rPr lang="it-IT" sz="1600" dirty="0">
                <a:solidFill>
                  <a:srgbClr val="FF6D1B"/>
                </a:solidFill>
              </a:rPr>
              <a:t>2025</a:t>
            </a:r>
          </a:p>
          <a:p>
            <a:pPr>
              <a:lnSpc>
                <a:spcPct val="114000"/>
              </a:lnSpc>
              <a:spcAft>
                <a:spcPts val="1000"/>
              </a:spcAft>
            </a:pPr>
            <a:r>
              <a:rPr lang="it-IT" sz="2000" b="1" dirty="0">
                <a:solidFill>
                  <a:srgbClr val="FF6D1B"/>
                </a:solidFill>
              </a:rPr>
              <a:t>93 M€</a:t>
            </a:r>
          </a:p>
        </p:txBody>
      </p:sp>
    </p:spTree>
    <p:extLst>
      <p:ext uri="{BB962C8B-B14F-4D97-AF65-F5344CB8AC3E}">
        <p14:creationId xmlns:p14="http://schemas.microsoft.com/office/powerpoint/2010/main" val="2871384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721CF5-42CA-D067-1651-7ACDCC743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F49847-F102-DB2D-2EF2-59A81FC19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119" y="230363"/>
            <a:ext cx="10052222" cy="461318"/>
          </a:xfrm>
        </p:spPr>
        <p:txBody>
          <a:bodyPr>
            <a:normAutofit fontScale="90000"/>
          </a:bodyPr>
          <a:lstStyle/>
          <a:p>
            <a:r>
              <a:rPr lang="it-IT" dirty="0"/>
              <a:t>Contatti per la cittadinanza</a:t>
            </a: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E90C7D4E-FC72-2D4B-8965-B021D893F1EB}"/>
              </a:ext>
            </a:extLst>
          </p:cNvPr>
          <p:cNvSpPr txBox="1">
            <a:spLocks/>
          </p:cNvSpPr>
          <p:nvPr/>
        </p:nvSpPr>
        <p:spPr>
          <a:xfrm>
            <a:off x="2424499" y="1356082"/>
            <a:ext cx="2986731" cy="4281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000" dirty="0" err="1">
                <a:solidFill>
                  <a:schemeClr val="bg2">
                    <a:lumMod val="75000"/>
                  </a:schemeClr>
                </a:solidFill>
              </a:rPr>
              <a:t>Unareti</a:t>
            </a:r>
            <a:endParaRPr lang="it-IT" sz="20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C93216E-B851-8983-AF9E-CB77874F7F75}"/>
              </a:ext>
            </a:extLst>
          </p:cNvPr>
          <p:cNvSpPr txBox="1"/>
          <p:nvPr/>
        </p:nvSpPr>
        <p:spPr>
          <a:xfrm>
            <a:off x="898850" y="1748495"/>
            <a:ext cx="4705351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Numero verde di Pronto Intervento: </a:t>
            </a:r>
          </a:p>
          <a:p>
            <a:r>
              <a:rPr lang="it-IT" dirty="0">
                <a:solidFill>
                  <a:schemeClr val="tx2"/>
                </a:solidFill>
              </a:rPr>
              <a:t>800 933 301</a:t>
            </a:r>
          </a:p>
          <a:p>
            <a:r>
              <a:rPr lang="it-IT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Attivo tutti i giorni della settimana, 24 ore su 24, per segnalare guasti, anomalie della rete di distribuzione o situazioni di pericolo relative agli impianti elettrici sul territorio.</a:t>
            </a:r>
          </a:p>
          <a:p>
            <a:r>
              <a:rPr lang="it-IT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 consentire la gestione della segnalazione l’operatore telefonico richiederà il codice POD della fornitura, reperibile in bolletta o sul contatore (POD IT253Exxxxxxxx).</a:t>
            </a:r>
          </a:p>
          <a:p>
            <a:endParaRPr lang="it-IT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Chat WhatsApp e SMS: </a:t>
            </a:r>
          </a:p>
          <a:p>
            <a:r>
              <a:rPr lang="it-IT" dirty="0">
                <a:solidFill>
                  <a:schemeClr val="tx2"/>
                </a:solidFill>
              </a:rPr>
              <a:t>339 995 8463</a:t>
            </a:r>
          </a:p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Telegram: </a:t>
            </a:r>
            <a:r>
              <a:rPr lang="it-IT" dirty="0">
                <a:solidFill>
                  <a:schemeClr val="tx2"/>
                </a:solidFill>
              </a:rPr>
              <a:t>@unareti_bot</a:t>
            </a:r>
          </a:p>
          <a:p>
            <a:r>
              <a:rPr lang="it-IT" dirty="0">
                <a:solidFill>
                  <a:schemeClr val="tx2"/>
                </a:solidFill>
              </a:rPr>
              <a:t>Sito internet </a:t>
            </a:r>
            <a:r>
              <a:rPr lang="it-IT" dirty="0" err="1">
                <a:solidFill>
                  <a:schemeClr val="tx2"/>
                </a:solidFill>
              </a:rPr>
              <a:t>Unareti</a:t>
            </a:r>
            <a:endParaRPr lang="it-IT" dirty="0">
              <a:solidFill>
                <a:schemeClr val="tx2"/>
              </a:solidFill>
            </a:endParaRPr>
          </a:p>
          <a:p>
            <a:r>
              <a:rPr lang="it-IT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Comunicando il codice POD oppure l’indirizzo della fornitura è possibile verificare lo stato della rete e conoscere i tempi indicativi di ripristino del servizio nel caso di interruzioni accidentali o programmate. </a:t>
            </a:r>
          </a:p>
          <a:p>
            <a:endParaRPr lang="it-IT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it-IT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D80F61C-447B-5BF0-F3B2-C1428C738CB4}"/>
              </a:ext>
            </a:extLst>
          </p:cNvPr>
          <p:cNvSpPr txBox="1"/>
          <p:nvPr/>
        </p:nvSpPr>
        <p:spPr>
          <a:xfrm>
            <a:off x="6446209" y="1748495"/>
            <a:ext cx="4705351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Numero verde di Pronto Intervento: </a:t>
            </a:r>
          </a:p>
          <a:p>
            <a:r>
              <a:rPr lang="it-IT" dirty="0">
                <a:solidFill>
                  <a:schemeClr val="tx2"/>
                </a:solidFill>
              </a:rPr>
              <a:t>800 269 042</a:t>
            </a:r>
          </a:p>
          <a:p>
            <a:r>
              <a:rPr lang="it-IT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Attivo tutti i giorni della settimana, 24 ore su 24, per segnalare guasti, anomalie della rete di distribuzione o situazioni di pericolo relative agli impianti elettrici sul territorio.</a:t>
            </a:r>
          </a:p>
          <a:p>
            <a:r>
              <a:rPr lang="it-IT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 consentire la gestione della segnalazione l’operatore telefonico richiederà il codice POD della fornitura, reperibile in bolletta o sul contatore (POD IT253Exxxxxxxx).</a:t>
            </a:r>
          </a:p>
          <a:p>
            <a:endParaRPr lang="it-IT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Chat WhatsApp e SMS: </a:t>
            </a:r>
          </a:p>
          <a:p>
            <a:r>
              <a:rPr lang="it-IT" dirty="0">
                <a:solidFill>
                  <a:schemeClr val="tx2"/>
                </a:solidFill>
              </a:rPr>
              <a:t>339 990 7837</a:t>
            </a:r>
          </a:p>
          <a:p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Telegram: </a:t>
            </a:r>
            <a:r>
              <a:rPr lang="it-IT" dirty="0">
                <a:solidFill>
                  <a:schemeClr val="tx2"/>
                </a:solidFill>
              </a:rPr>
              <a:t>@duereti_bot</a:t>
            </a:r>
          </a:p>
          <a:p>
            <a:r>
              <a:rPr lang="it-IT" dirty="0">
                <a:solidFill>
                  <a:schemeClr val="tx2"/>
                </a:solidFill>
              </a:rPr>
              <a:t>Sito internet Duereti</a:t>
            </a:r>
          </a:p>
          <a:p>
            <a:r>
              <a:rPr lang="it-IT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Comunicando il codice POD oppure l’indirizzo della fornitura è possibile verificare lo stato della rete e conoscere i tempi indicativi di ripristino del servizio nel caso di interruzioni accidentali o programmate. </a:t>
            </a:r>
          </a:p>
          <a:p>
            <a:endParaRPr lang="it-IT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it-IT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56025DCC-22CC-1CD7-D3F1-C2B531AEAB44}"/>
              </a:ext>
            </a:extLst>
          </p:cNvPr>
          <p:cNvSpPr txBox="1">
            <a:spLocks/>
          </p:cNvSpPr>
          <p:nvPr/>
        </p:nvSpPr>
        <p:spPr>
          <a:xfrm>
            <a:off x="8058458" y="1356082"/>
            <a:ext cx="2986731" cy="4281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000" dirty="0">
                <a:solidFill>
                  <a:schemeClr val="bg2">
                    <a:lumMod val="75000"/>
                  </a:schemeClr>
                </a:solidFill>
              </a:rPr>
              <a:t>Duereti</a:t>
            </a: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C3286BF1-2923-DA4B-3C1D-D5AB303E8318}"/>
              </a:ext>
            </a:extLst>
          </p:cNvPr>
          <p:cNvSpPr/>
          <p:nvPr/>
        </p:nvSpPr>
        <p:spPr>
          <a:xfrm>
            <a:off x="285750" y="1325880"/>
            <a:ext cx="5318451" cy="4212000"/>
          </a:xfrm>
          <a:prstGeom prst="roundRect">
            <a:avLst/>
          </a:prstGeom>
          <a:noFill/>
          <a:ln w="28575"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AA9D573F-B1A7-892A-44B1-60BF9A850CFB}"/>
              </a:ext>
            </a:extLst>
          </p:cNvPr>
          <p:cNvSpPr/>
          <p:nvPr/>
        </p:nvSpPr>
        <p:spPr>
          <a:xfrm>
            <a:off x="5833109" y="1325880"/>
            <a:ext cx="5318451" cy="4212000"/>
          </a:xfrm>
          <a:prstGeom prst="roundRect">
            <a:avLst/>
          </a:prstGeom>
          <a:noFill/>
          <a:ln w="28575"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Elemento grafico 11" descr="Cornetta con riempimento a tinta unita">
            <a:extLst>
              <a:ext uri="{FF2B5EF4-FFF2-40B4-BE49-F238E27FC236}">
                <a16:creationId xmlns:a16="http://schemas.microsoft.com/office/drawing/2014/main" id="{251F9AC3-575D-0E10-1A95-F1EFB6C8286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27498" y="1830472"/>
            <a:ext cx="484887" cy="484887"/>
          </a:xfrm>
          <a:prstGeom prst="rect">
            <a:avLst/>
          </a:prstGeom>
        </p:spPr>
      </p:pic>
      <p:pic>
        <p:nvPicPr>
          <p:cNvPr id="14" name="Elemento grafico 13" descr="Fumetto con riempimento a tinta unita">
            <a:extLst>
              <a:ext uri="{FF2B5EF4-FFF2-40B4-BE49-F238E27FC236}">
                <a16:creationId xmlns:a16="http://schemas.microsoft.com/office/drawing/2014/main" id="{84A87903-FFE9-F990-F55D-2A3BB5BEC0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5750" y="3567821"/>
            <a:ext cx="717597" cy="717597"/>
          </a:xfrm>
          <a:prstGeom prst="rect">
            <a:avLst/>
          </a:prstGeom>
        </p:spPr>
      </p:pic>
      <p:pic>
        <p:nvPicPr>
          <p:cNvPr id="17" name="Elemento grafico 16" descr="Fumetto con riempimento a tinta unita">
            <a:extLst>
              <a:ext uri="{FF2B5EF4-FFF2-40B4-BE49-F238E27FC236}">
                <a16:creationId xmlns:a16="http://schemas.microsoft.com/office/drawing/2014/main" id="{4AC099B2-7BDC-D05C-12FB-EF681B109C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33109" y="3567821"/>
            <a:ext cx="717597" cy="717597"/>
          </a:xfrm>
          <a:prstGeom prst="rect">
            <a:avLst/>
          </a:prstGeom>
        </p:spPr>
      </p:pic>
      <p:pic>
        <p:nvPicPr>
          <p:cNvPr id="22" name="Elemento grafico 21" descr="Cornetta con riempimento a tinta unita">
            <a:extLst>
              <a:ext uri="{FF2B5EF4-FFF2-40B4-BE49-F238E27FC236}">
                <a16:creationId xmlns:a16="http://schemas.microsoft.com/office/drawing/2014/main" id="{8C076053-F6EB-408F-CCA5-0F98B13268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74857" y="1830471"/>
            <a:ext cx="484887" cy="48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043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652A34-8EE5-DA6D-AED0-8CB4D5FED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49598A-E033-AC1A-C281-804930C30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Interruzioni del servizio e indennizzi</a:t>
            </a: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8D39CA32-9706-2B5D-B92D-1C9FEDD78B26}"/>
              </a:ext>
            </a:extLst>
          </p:cNvPr>
          <p:cNvSpPr/>
          <p:nvPr/>
        </p:nvSpPr>
        <p:spPr>
          <a:xfrm>
            <a:off x="385118" y="1319800"/>
            <a:ext cx="9989511" cy="87975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2A35012-EC3A-6327-3600-665EAA90FD6F}"/>
              </a:ext>
            </a:extLst>
          </p:cNvPr>
          <p:cNvSpPr txBox="1"/>
          <p:nvPr/>
        </p:nvSpPr>
        <p:spPr>
          <a:xfrm>
            <a:off x="1817370" y="1368560"/>
            <a:ext cx="82067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 regolazione riguardante le interruzioni del servizio di distribuzione elettrica è definita da ARERA (Autorità di Regolazione per Energia Reti e Ambiente). L'Autorità stabilisce gli standard, i tempi di ripristino e il riconoscimento di indennizzi.</a:t>
            </a:r>
          </a:p>
        </p:txBody>
      </p:sp>
      <p:pic>
        <p:nvPicPr>
          <p:cNvPr id="13" name="Elemento grafico 12" descr="Banca con riempimento a tinta unita">
            <a:extLst>
              <a:ext uri="{FF2B5EF4-FFF2-40B4-BE49-F238E27FC236}">
                <a16:creationId xmlns:a16="http://schemas.microsoft.com/office/drawing/2014/main" id="{6768AB34-9ED5-033F-F75C-80B4645A8F1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85746" y="1343106"/>
            <a:ext cx="830997" cy="830997"/>
          </a:xfrm>
          <a:prstGeom prst="rect">
            <a:avLst/>
          </a:prstGeom>
        </p:spPr>
      </p:pic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F10FF900-7022-8D6D-C14A-E84A912B76D3}"/>
              </a:ext>
            </a:extLst>
          </p:cNvPr>
          <p:cNvSpPr/>
          <p:nvPr/>
        </p:nvSpPr>
        <p:spPr>
          <a:xfrm>
            <a:off x="385118" y="2275960"/>
            <a:ext cx="9989511" cy="970160"/>
          </a:xfrm>
          <a:prstGeom prst="roundRect">
            <a:avLst/>
          </a:prstGeom>
          <a:noFill/>
          <a:ln w="2540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22A5C08F-C0D2-DFE3-4FF8-B95D7AD22F7D}"/>
              </a:ext>
            </a:extLst>
          </p:cNvPr>
          <p:cNvSpPr txBox="1"/>
          <p:nvPr/>
        </p:nvSpPr>
        <p:spPr>
          <a:xfrm>
            <a:off x="689609" y="2318787"/>
            <a:ext cx="98983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b="1" dirty="0">
                <a:solidFill>
                  <a:schemeClr val="tx2"/>
                </a:solidFill>
              </a:rPr>
              <a:t>Pagina generale dedicata ai consumatori sulle interruzioni</a:t>
            </a:r>
          </a:p>
          <a:p>
            <a:pPr algn="just"/>
            <a:r>
              <a:rPr lang="it-IT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Sito ARERA</a:t>
            </a:r>
          </a:p>
          <a:p>
            <a:pPr algn="just"/>
            <a:r>
              <a:rPr lang="it-IT" sz="1600" dirty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https://www.arera.it/atlante-per-il-consumatore/elettricita/la-fornitura/interruzioni-del-servizio</a:t>
            </a:r>
            <a:endParaRPr lang="it-IT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it-IT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ettangolo con angoli arrotondati 20">
            <a:extLst>
              <a:ext uri="{FF2B5EF4-FFF2-40B4-BE49-F238E27FC236}">
                <a16:creationId xmlns:a16="http://schemas.microsoft.com/office/drawing/2014/main" id="{CF422E29-825C-77EE-991B-6BD1EECB2418}"/>
              </a:ext>
            </a:extLst>
          </p:cNvPr>
          <p:cNvSpPr/>
          <p:nvPr/>
        </p:nvSpPr>
        <p:spPr>
          <a:xfrm>
            <a:off x="385117" y="3365350"/>
            <a:ext cx="9989511" cy="1515371"/>
          </a:xfrm>
          <a:prstGeom prst="roundRect">
            <a:avLst/>
          </a:prstGeom>
          <a:noFill/>
          <a:ln w="2540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4784D81E-9067-DA5A-AF29-04EC543931B6}"/>
              </a:ext>
            </a:extLst>
          </p:cNvPr>
          <p:cNvSpPr txBox="1"/>
          <p:nvPr/>
        </p:nvSpPr>
        <p:spPr>
          <a:xfrm>
            <a:off x="685746" y="3484580"/>
            <a:ext cx="998951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b="1" dirty="0">
                <a:solidFill>
                  <a:schemeClr val="tx2"/>
                </a:solidFill>
              </a:rPr>
              <a:t>Gli indennizzi automatici per le interruzioni del servizio di distribuzione</a:t>
            </a:r>
          </a:p>
          <a:p>
            <a:pPr algn="just"/>
            <a:r>
              <a:rPr lang="it-IT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Sito ARERA</a:t>
            </a:r>
          </a:p>
          <a:p>
            <a:pPr algn="just"/>
            <a:r>
              <a:rPr lang="it-IT" sz="1600" dirty="0">
                <a:solidFill>
                  <a:schemeClr val="tx1">
                    <a:lumMod val="75000"/>
                    <a:lumOff val="25000"/>
                  </a:schemeClr>
                </a:solidFill>
                <a:hlinkClick r:id="rId4"/>
              </a:rPr>
              <a:t>https://www.arera.it/atlante-per-il-consumatore/elettricita/la-fornitura/interruzioni-del-servizio/sono-previsti-indennizzi-in-caso-di-interruzioni-prolungate</a:t>
            </a:r>
            <a:endParaRPr lang="it-IT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it-IT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Riferimenti: </a:t>
            </a:r>
            <a:r>
              <a:rPr lang="it-IT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Delibera</a:t>
            </a:r>
            <a:r>
              <a:rPr lang="it-IT" sz="1600" dirty="0"/>
              <a:t> </a:t>
            </a:r>
            <a:r>
              <a:rPr lang="it-IT" sz="1600" u="sng" dirty="0">
                <a:hlinkClick r:id="rId5"/>
              </a:rPr>
              <a:t>617/2023/R/</a:t>
            </a:r>
            <a:r>
              <a:rPr lang="it-IT" sz="1600" u="sng" dirty="0" err="1">
                <a:hlinkClick r:id="rId5"/>
              </a:rPr>
              <a:t>eel</a:t>
            </a:r>
            <a:r>
              <a:rPr lang="it-IT" sz="1600" dirty="0"/>
              <a:t>, Allegato A (TIQD), Articolo 45 e Tabella 4</a:t>
            </a:r>
          </a:p>
          <a:p>
            <a:pPr algn="just"/>
            <a:endParaRPr lang="it-IT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Rettangolo con angoli arrotondati 22">
            <a:extLst>
              <a:ext uri="{FF2B5EF4-FFF2-40B4-BE49-F238E27FC236}">
                <a16:creationId xmlns:a16="http://schemas.microsoft.com/office/drawing/2014/main" id="{E10DB718-7924-7B5B-494D-684BDCF0BAAE}"/>
              </a:ext>
            </a:extLst>
          </p:cNvPr>
          <p:cNvSpPr/>
          <p:nvPr/>
        </p:nvSpPr>
        <p:spPr>
          <a:xfrm>
            <a:off x="385116" y="4999951"/>
            <a:ext cx="9989511" cy="1354216"/>
          </a:xfrm>
          <a:prstGeom prst="roundRect">
            <a:avLst/>
          </a:prstGeom>
          <a:noFill/>
          <a:ln w="2540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DFDD449E-6F4B-CE79-8EE2-826E26A54F7C}"/>
              </a:ext>
            </a:extLst>
          </p:cNvPr>
          <p:cNvSpPr txBox="1"/>
          <p:nvPr/>
        </p:nvSpPr>
        <p:spPr>
          <a:xfrm>
            <a:off x="689609" y="5061384"/>
            <a:ext cx="989838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</a:rPr>
              <a:t>Contatti per richiesta informazioni o reclami</a:t>
            </a:r>
          </a:p>
          <a:p>
            <a:r>
              <a:rPr lang="it-IT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Unareti</a:t>
            </a:r>
            <a:r>
              <a:rPr lang="it-IT" sz="1600" b="1" dirty="0">
                <a:solidFill>
                  <a:schemeClr val="tx2"/>
                </a:solidFill>
              </a:rPr>
              <a:t> </a:t>
            </a:r>
          </a:p>
          <a:p>
            <a:r>
              <a:rPr lang="it-IT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Numero verde: 800 030103</a:t>
            </a:r>
          </a:p>
          <a:p>
            <a:r>
              <a:rPr lang="it-IT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E-mail: reclami.reti@unareti.it </a:t>
            </a:r>
          </a:p>
          <a:p>
            <a:pPr algn="just"/>
            <a:endParaRPr lang="it-IT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E12731B9-821C-B452-744A-B749F81400BD}"/>
              </a:ext>
            </a:extLst>
          </p:cNvPr>
          <p:cNvSpPr txBox="1"/>
          <p:nvPr/>
        </p:nvSpPr>
        <p:spPr>
          <a:xfrm>
            <a:off x="3757613" y="5322993"/>
            <a:ext cx="609790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Duereti</a:t>
            </a:r>
          </a:p>
          <a:p>
            <a:r>
              <a:rPr lang="it-IT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Numero verde: 800 737 330</a:t>
            </a:r>
          </a:p>
          <a:p>
            <a:r>
              <a:rPr lang="it-IT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E-mail: reclami.reti@duereti.it </a:t>
            </a:r>
          </a:p>
        </p:txBody>
      </p:sp>
    </p:spTree>
    <p:extLst>
      <p:ext uri="{BB962C8B-B14F-4D97-AF65-F5344CB8AC3E}">
        <p14:creationId xmlns:p14="http://schemas.microsoft.com/office/powerpoint/2010/main" val="1438193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87C1B-062A-EE76-B11D-821DC34CC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01559F-5278-4652-FA51-614689909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Comuni afferenti alle zone Duereti</a:t>
            </a: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01837EB9-6E73-5400-C111-A268E1BE3B56}"/>
              </a:ext>
            </a:extLst>
          </p:cNvPr>
          <p:cNvSpPr txBox="1">
            <a:spLocks/>
          </p:cNvSpPr>
          <p:nvPr/>
        </p:nvSpPr>
        <p:spPr>
          <a:xfrm>
            <a:off x="7556628" y="1497640"/>
            <a:ext cx="2986731" cy="4281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Zona Ovest</a:t>
            </a: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5FE9B411-C87A-958A-2624-4BE189D3FE9A}"/>
              </a:ext>
            </a:extLst>
          </p:cNvPr>
          <p:cNvSpPr txBox="1">
            <a:spLocks/>
          </p:cNvSpPr>
          <p:nvPr/>
        </p:nvSpPr>
        <p:spPr>
          <a:xfrm>
            <a:off x="1841898" y="1606370"/>
            <a:ext cx="2986731" cy="4281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Zona Nord</a:t>
            </a:r>
          </a:p>
        </p:txBody>
      </p:sp>
      <p:sp>
        <p:nvSpPr>
          <p:cNvPr id="19" name="Titolo 1">
            <a:extLst>
              <a:ext uri="{FF2B5EF4-FFF2-40B4-BE49-F238E27FC236}">
                <a16:creationId xmlns:a16="http://schemas.microsoft.com/office/drawing/2014/main" id="{01AB3F86-C9E5-3FE0-1474-99D680764B98}"/>
              </a:ext>
            </a:extLst>
          </p:cNvPr>
          <p:cNvSpPr txBox="1">
            <a:spLocks/>
          </p:cNvSpPr>
          <p:nvPr/>
        </p:nvSpPr>
        <p:spPr>
          <a:xfrm>
            <a:off x="385119" y="703435"/>
            <a:ext cx="10052222" cy="3428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0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Città Metropolitana di Milano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B3E940D-7272-BA13-00AD-6B567495ECBF}"/>
              </a:ext>
            </a:extLst>
          </p:cNvPr>
          <p:cNvSpPr txBox="1"/>
          <p:nvPr/>
        </p:nvSpPr>
        <p:spPr>
          <a:xfrm>
            <a:off x="6522344" y="1925775"/>
            <a:ext cx="1808316" cy="46166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Trezzano sul Naviglio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Calvignasco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Vernate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Abbiategrasso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Vittuone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Cisliano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Corbetta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Noviglio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Cusago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Cornaredo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Zibido San Giacomo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Cesano Boscone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Binasco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Robecco sul Naviglio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Casarile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Besate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Ozzero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Morimondo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Pieve Emanuele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Albairate</a:t>
            </a:r>
          </a:p>
          <a:p>
            <a:endParaRPr lang="it-IT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DCB665-ADC4-55DB-50ED-F3CD6DC00115}"/>
              </a:ext>
            </a:extLst>
          </p:cNvPr>
          <p:cNvSpPr txBox="1"/>
          <p:nvPr/>
        </p:nvSpPr>
        <p:spPr>
          <a:xfrm>
            <a:off x="649095" y="2165744"/>
            <a:ext cx="2099357" cy="37548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Bernate Ticino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Cerro Maggiore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Legnano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Lainate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Santo Stefano Ticino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Garbagnate Milanese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Boffalora sopra Ticino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Robecchetto con Induno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Casorezzo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Cuggiono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Nerviano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Inveruno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Magnago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Castano Primo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Pogliano Milanese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Busto Garolfo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Canegrate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7EBAC74-353C-AB9D-81DA-A9A633349A5D}"/>
              </a:ext>
            </a:extLst>
          </p:cNvPr>
          <p:cNvSpPr txBox="1"/>
          <p:nvPr/>
        </p:nvSpPr>
        <p:spPr>
          <a:xfrm>
            <a:off x="2799105" y="2176127"/>
            <a:ext cx="1999778" cy="37548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Vanzago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Buscate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Parabiago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San Vittore Olona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Turbigo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Arese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Rescaldina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Arluno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Arconate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San Giorgio su Legnano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Dairago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Marcallo con Casone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Villa Cortese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Vanzaghello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Ossona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Mesero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Nosate</a:t>
            </a:r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031D58D9-3949-6EC9-6FC1-E9A9B18F9B73}"/>
              </a:ext>
            </a:extLst>
          </p:cNvPr>
          <p:cNvSpPr/>
          <p:nvPr/>
        </p:nvSpPr>
        <p:spPr>
          <a:xfrm>
            <a:off x="467712" y="1401979"/>
            <a:ext cx="4245630" cy="5016354"/>
          </a:xfrm>
          <a:prstGeom prst="roundRect">
            <a:avLst/>
          </a:prstGeom>
          <a:noFill/>
          <a:ln w="28575"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4E292ADF-6483-9C3C-80D2-F2EB8D879169}"/>
              </a:ext>
            </a:extLst>
          </p:cNvPr>
          <p:cNvSpPr txBox="1"/>
          <p:nvPr/>
        </p:nvSpPr>
        <p:spPr>
          <a:xfrm>
            <a:off x="8546673" y="1925775"/>
            <a:ext cx="222130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Basiglio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Bareggio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Bubbiano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Buccinasco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Cassinetta di Lugagnano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Corsico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Gaggiano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Gudo Visconti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Lacchiarella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Magenta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Rho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Motta Visconti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Pregnana Milanese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Rosate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Sedriano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Settimo Milanese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Vermezzo con Zelo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Assago</a:t>
            </a:r>
          </a:p>
          <a:p>
            <a:endParaRPr lang="it-IT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ettangolo con angoli arrotondati 20">
            <a:extLst>
              <a:ext uri="{FF2B5EF4-FFF2-40B4-BE49-F238E27FC236}">
                <a16:creationId xmlns:a16="http://schemas.microsoft.com/office/drawing/2014/main" id="{E00C63A1-3DD8-680A-60A7-084C73F882D4}"/>
              </a:ext>
            </a:extLst>
          </p:cNvPr>
          <p:cNvSpPr/>
          <p:nvPr/>
        </p:nvSpPr>
        <p:spPr>
          <a:xfrm>
            <a:off x="6297729" y="1401979"/>
            <a:ext cx="4245630" cy="5016354"/>
          </a:xfrm>
          <a:prstGeom prst="roundRect">
            <a:avLst/>
          </a:prstGeom>
          <a:noFill/>
          <a:ln w="28575"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6905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AD0E4-3058-CEA3-5894-BC1E97897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6D881C-C99B-7735-AF16-69B5A7FE1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Comuni afferenti alle zone Duereti</a:t>
            </a:r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08AE4846-FA61-2115-55F7-7B027517BEE8}"/>
              </a:ext>
            </a:extLst>
          </p:cNvPr>
          <p:cNvSpPr/>
          <p:nvPr/>
        </p:nvSpPr>
        <p:spPr>
          <a:xfrm>
            <a:off x="3363350" y="1284955"/>
            <a:ext cx="4646700" cy="5039032"/>
          </a:xfrm>
          <a:prstGeom prst="roundRect">
            <a:avLst/>
          </a:prstGeom>
          <a:noFill/>
          <a:ln w="28575"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D5527540-6EE2-F3C2-BCBC-069C4B5EE772}"/>
              </a:ext>
            </a:extLst>
          </p:cNvPr>
          <p:cNvSpPr txBox="1">
            <a:spLocks/>
          </p:cNvSpPr>
          <p:nvPr/>
        </p:nvSpPr>
        <p:spPr>
          <a:xfrm>
            <a:off x="5175260" y="1426470"/>
            <a:ext cx="2986731" cy="4281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Zona Est</a:t>
            </a:r>
          </a:p>
        </p:txBody>
      </p:sp>
      <p:sp>
        <p:nvSpPr>
          <p:cNvPr id="19" name="Titolo 1">
            <a:extLst>
              <a:ext uri="{FF2B5EF4-FFF2-40B4-BE49-F238E27FC236}">
                <a16:creationId xmlns:a16="http://schemas.microsoft.com/office/drawing/2014/main" id="{2D558BC2-04D4-5D1C-889C-584C90819A95}"/>
              </a:ext>
            </a:extLst>
          </p:cNvPr>
          <p:cNvSpPr txBox="1">
            <a:spLocks/>
          </p:cNvSpPr>
          <p:nvPr/>
        </p:nvSpPr>
        <p:spPr>
          <a:xfrm>
            <a:off x="385119" y="703435"/>
            <a:ext cx="10052222" cy="3428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0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Città Metropolitana di Milano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6C651D5-4CF8-9639-AE11-822195A688A8}"/>
              </a:ext>
            </a:extLst>
          </p:cNvPr>
          <p:cNvSpPr txBox="1"/>
          <p:nvPr/>
        </p:nvSpPr>
        <p:spPr>
          <a:xfrm>
            <a:off x="3588902" y="1854605"/>
            <a:ext cx="1912703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Cassano d'Adda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Segrate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San Giuliano Milanese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Pioltello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Vizzolo Predabissi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Colturano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San Donato Milanese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Cassina de' Pecchi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Carpiano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Vimodrone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Vignate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Masate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Cernusco sul Naviglio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Melegnano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Truccazzano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Peschiera Borromeo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Melzo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Cusago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Gorgonzola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Liscate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88B842AD-45C7-7AC8-DCC3-114F92CF51A1}"/>
              </a:ext>
            </a:extLst>
          </p:cNvPr>
          <p:cNvSpPr txBox="1"/>
          <p:nvPr/>
        </p:nvSpPr>
        <p:spPr>
          <a:xfrm>
            <a:off x="6096000" y="1888777"/>
            <a:ext cx="1914050" cy="41857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Opera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Mediglia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Inzago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Paullo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Locate di Triulzi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Vaprio d'Adda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Pessano con Bornago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Gessate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Pozzuolo Martesana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Bussero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Settala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Pozzo d'Adda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Pantigliate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Cerro al Lambro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Rodano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San Zenone al Lambro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Bellinzago Lombardo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Tribiano</a:t>
            </a:r>
          </a:p>
          <a:p>
            <a:r>
              <a:rPr lang="it-IT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Dresano</a:t>
            </a:r>
          </a:p>
        </p:txBody>
      </p:sp>
    </p:spTree>
    <p:extLst>
      <p:ext uri="{BB962C8B-B14F-4D97-AF65-F5344CB8AC3E}">
        <p14:creationId xmlns:p14="http://schemas.microsoft.com/office/powerpoint/2010/main" val="28803881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Unareti">
      <a:dk1>
        <a:srgbClr val="262626"/>
      </a:dk1>
      <a:lt1>
        <a:sysClr val="window" lastClr="FFFFFF"/>
      </a:lt1>
      <a:dk2>
        <a:srgbClr val="FF6600"/>
      </a:dk2>
      <a:lt2>
        <a:srgbClr val="A5A5A5"/>
      </a:lt2>
      <a:accent1>
        <a:srgbClr val="FF6600"/>
      </a:accent1>
      <a:accent2>
        <a:srgbClr val="7F7F7F"/>
      </a:accent2>
      <a:accent3>
        <a:srgbClr val="4D94D8"/>
      </a:accent3>
      <a:accent4>
        <a:srgbClr val="F6C6AC"/>
      </a:accent4>
      <a:accent5>
        <a:srgbClr val="BFBFBF"/>
      </a:accent5>
      <a:accent6>
        <a:srgbClr val="C00000"/>
      </a:accent6>
      <a:hlink>
        <a:srgbClr val="0F9ED5"/>
      </a:hlink>
      <a:folHlink>
        <a:srgbClr val="595959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50243f8b-2b9f-433c-964a-16fcace7db7f}" enabled="1" method="Standard" siteId="{aec650de-3432-485f-a3e8-9ac6e670969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887</Words>
  <Application>Microsoft Office PowerPoint</Application>
  <PresentationFormat>Widescreen</PresentationFormat>
  <Paragraphs>237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Tema di Office</vt:lpstr>
      <vt:lpstr>Investimenti previsti sulle reti elettriche di Unareti e Duereti Consuntivo 2025 e CAPEX Plan 2026-2030 </vt:lpstr>
      <vt:lpstr>Unareti</vt:lpstr>
      <vt:lpstr>Duereti</vt:lpstr>
      <vt:lpstr>Contatti per la cittadinanza</vt:lpstr>
      <vt:lpstr>Interruzioni del servizio e indennizzi</vt:lpstr>
      <vt:lpstr>Comuni afferenti alle zone Duereti</vt:lpstr>
      <vt:lpstr>Comuni afferenti alle zone Duereti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Mario Turrisi</dc:creator>
  <cp:keywords>Unareti</cp:keywords>
  <cp:lastModifiedBy>Taglietti Giovanni</cp:lastModifiedBy>
  <cp:revision>11</cp:revision>
  <dcterms:created xsi:type="dcterms:W3CDTF">2024-12-30T10:35:37Z</dcterms:created>
  <dcterms:modified xsi:type="dcterms:W3CDTF">2026-07-21T09:02:27Z</dcterms:modified>
</cp:coreProperties>
</file>